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327" r:id="rId2"/>
    <p:sldId id="323" r:id="rId3"/>
    <p:sldId id="324" r:id="rId4"/>
    <p:sldId id="331" r:id="rId5"/>
    <p:sldId id="326" r:id="rId6"/>
    <p:sldId id="328" r:id="rId7"/>
    <p:sldId id="340" r:id="rId8"/>
    <p:sldId id="325" r:id="rId9"/>
    <p:sldId id="333" r:id="rId10"/>
    <p:sldId id="347" r:id="rId11"/>
    <p:sldId id="343" r:id="rId12"/>
    <p:sldId id="344" r:id="rId13"/>
    <p:sldId id="350" r:id="rId14"/>
    <p:sldId id="349" r:id="rId15"/>
    <p:sldId id="355" r:id="rId16"/>
    <p:sldId id="356" r:id="rId17"/>
    <p:sldId id="351" r:id="rId18"/>
    <p:sldId id="352" r:id="rId19"/>
    <p:sldId id="334" r:id="rId20"/>
    <p:sldId id="335" r:id="rId21"/>
    <p:sldId id="339" r:id="rId22"/>
    <p:sldId id="341" r:id="rId23"/>
    <p:sldId id="256" r:id="rId24"/>
    <p:sldId id="257" r:id="rId25"/>
    <p:sldId id="259" r:id="rId26"/>
    <p:sldId id="289" r:id="rId27"/>
    <p:sldId id="261" r:id="rId28"/>
    <p:sldId id="262" r:id="rId29"/>
    <p:sldId id="263" r:id="rId30"/>
    <p:sldId id="264" r:id="rId31"/>
    <p:sldId id="265" r:id="rId32"/>
    <p:sldId id="300" r:id="rId33"/>
    <p:sldId id="301" r:id="rId34"/>
    <p:sldId id="266" r:id="rId35"/>
    <p:sldId id="267" r:id="rId36"/>
    <p:sldId id="286" r:id="rId37"/>
    <p:sldId id="310" r:id="rId38"/>
    <p:sldId id="295" r:id="rId39"/>
    <p:sldId id="315" r:id="rId40"/>
    <p:sldId id="316" r:id="rId41"/>
    <p:sldId id="302" r:id="rId42"/>
    <p:sldId id="268" r:id="rId43"/>
    <p:sldId id="299" r:id="rId44"/>
    <p:sldId id="298" r:id="rId45"/>
    <p:sldId id="271" r:id="rId46"/>
    <p:sldId id="280" r:id="rId47"/>
    <p:sldId id="303" r:id="rId48"/>
    <p:sldId id="269" r:id="rId49"/>
    <p:sldId id="293" r:id="rId50"/>
    <p:sldId id="294" r:id="rId51"/>
    <p:sldId id="314" r:id="rId52"/>
    <p:sldId id="292" r:id="rId53"/>
    <p:sldId id="304" r:id="rId54"/>
    <p:sldId id="270" r:id="rId55"/>
    <p:sldId id="290" r:id="rId56"/>
    <p:sldId id="321" r:id="rId57"/>
    <p:sldId id="320" r:id="rId58"/>
    <p:sldId id="291" r:id="rId59"/>
    <p:sldId id="276" r:id="rId60"/>
    <p:sldId id="305" r:id="rId61"/>
    <p:sldId id="273" r:id="rId62"/>
    <p:sldId id="287" r:id="rId63"/>
    <p:sldId id="306" r:id="rId64"/>
    <p:sldId id="279" r:id="rId65"/>
    <p:sldId id="308" r:id="rId66"/>
    <p:sldId id="307" r:id="rId67"/>
    <p:sldId id="278" r:id="rId68"/>
    <p:sldId id="277" r:id="rId69"/>
    <p:sldId id="285" r:id="rId70"/>
    <p:sldId id="284" r:id="rId71"/>
    <p:sldId id="309" r:id="rId72"/>
    <p:sldId id="274" r:id="rId73"/>
    <p:sldId id="322" r:id="rId74"/>
    <p:sldId id="281" r:id="rId75"/>
    <p:sldId id="297" r:id="rId76"/>
    <p:sldId id="311" r:id="rId77"/>
    <p:sldId id="318" r:id="rId78"/>
    <p:sldId id="313" r:id="rId79"/>
    <p:sldId id="317" r:id="rId80"/>
    <p:sldId id="288" r:id="rId81"/>
    <p:sldId id="336" r:id="rId82"/>
    <p:sldId id="337"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CC0000"/>
    <a:srgbClr val="990000"/>
    <a:srgbClr val="FFCC99"/>
    <a:srgbClr val="FFFF66"/>
    <a:srgbClr val="0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94643" autoAdjust="0"/>
  </p:normalViewPr>
  <p:slideViewPr>
    <p:cSldViewPr>
      <p:cViewPr varScale="1">
        <p:scale>
          <a:sx n="71" d="100"/>
          <a:sy n="71" d="100"/>
        </p:scale>
        <p:origin x="-93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0071E4-4629-4FC4-9BDC-FC1E92E15835}" type="datetimeFigureOut">
              <a:rPr lang="en-US" smtClean="0"/>
              <a:pPr/>
              <a:t>9/19/2012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4A68E0-A08A-4432-8BCD-5AFA827979B5}" type="slidenum">
              <a:rPr lang="en-US" smtClean="0"/>
              <a:pPr/>
              <a:t>‹#›</a:t>
            </a:fld>
            <a:endParaRPr lang="en-US"/>
          </a:p>
        </p:txBody>
      </p:sp>
    </p:spTree>
    <p:extLst>
      <p:ext uri="{BB962C8B-B14F-4D97-AF65-F5344CB8AC3E}">
        <p14:creationId xmlns="" xmlns:p14="http://schemas.microsoft.com/office/powerpoint/2010/main" val="290516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4A68E0-A08A-4432-8BCD-5AFA827979B5}" type="slidenum">
              <a:rPr lang="en-US" smtClean="0"/>
              <a:pPr/>
              <a:t>47</a:t>
            </a:fld>
            <a:endParaRPr lang="en-US"/>
          </a:p>
        </p:txBody>
      </p:sp>
    </p:spTree>
    <p:extLst>
      <p:ext uri="{BB962C8B-B14F-4D97-AF65-F5344CB8AC3E}">
        <p14:creationId xmlns="" xmlns:p14="http://schemas.microsoft.com/office/powerpoint/2010/main" val="189728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DD79A9-66F3-483E-9E54-1A4D93AD6E02}" type="datetimeFigureOut">
              <a:rPr lang="en-US" smtClean="0"/>
              <a:pPr/>
              <a:t>9/19/2012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2402103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D79A9-66F3-483E-9E54-1A4D93AD6E02}" type="datetimeFigureOut">
              <a:rPr lang="en-US" smtClean="0"/>
              <a:pPr/>
              <a:t>9/19/2012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139523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D79A9-66F3-483E-9E54-1A4D93AD6E02}" type="datetimeFigureOut">
              <a:rPr lang="en-US" smtClean="0"/>
              <a:pPr/>
              <a:t>9/19/2012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157711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D79A9-66F3-483E-9E54-1A4D93AD6E02}" type="datetimeFigureOut">
              <a:rPr lang="en-US" smtClean="0"/>
              <a:pPr/>
              <a:t>9/19/2012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218792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D79A9-66F3-483E-9E54-1A4D93AD6E02}" type="datetimeFigureOut">
              <a:rPr lang="en-US" smtClean="0"/>
              <a:pPr/>
              <a:t>9/19/2012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110401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D79A9-66F3-483E-9E54-1A4D93AD6E02}" type="datetimeFigureOut">
              <a:rPr lang="en-US" smtClean="0"/>
              <a:pPr/>
              <a:t>9/19/2012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130497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D79A9-66F3-483E-9E54-1A4D93AD6E02}" type="datetimeFigureOut">
              <a:rPr lang="en-US" smtClean="0"/>
              <a:pPr/>
              <a:t>9/19/2012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250895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DD79A9-66F3-483E-9E54-1A4D93AD6E02}" type="datetimeFigureOut">
              <a:rPr lang="en-US" smtClean="0"/>
              <a:pPr/>
              <a:t>9/19/2012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299167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D79A9-66F3-483E-9E54-1A4D93AD6E02}" type="datetimeFigureOut">
              <a:rPr lang="en-US" smtClean="0"/>
              <a:pPr/>
              <a:t>9/19/2012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2452413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D79A9-66F3-483E-9E54-1A4D93AD6E02}" type="datetimeFigureOut">
              <a:rPr lang="en-US" smtClean="0"/>
              <a:pPr/>
              <a:t>9/19/2012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299323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D79A9-66F3-483E-9E54-1A4D93AD6E02}" type="datetimeFigureOut">
              <a:rPr lang="en-US" smtClean="0"/>
              <a:pPr/>
              <a:t>9/19/2012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2907814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D79A9-66F3-483E-9E54-1A4D93AD6E02}" type="datetimeFigureOut">
              <a:rPr lang="en-US" smtClean="0"/>
              <a:pPr/>
              <a:t>9/19/2012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E5A4C-4106-48FF-AACA-6E120558B9FE}" type="slidenum">
              <a:rPr lang="en-US" smtClean="0"/>
              <a:pPr/>
              <a:t>‹#›</a:t>
            </a:fld>
            <a:endParaRPr lang="en-US"/>
          </a:p>
        </p:txBody>
      </p:sp>
    </p:spTree>
    <p:extLst>
      <p:ext uri="{BB962C8B-B14F-4D97-AF65-F5344CB8AC3E}">
        <p14:creationId xmlns="" xmlns:p14="http://schemas.microsoft.com/office/powerpoint/2010/main" val="1705258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www.ironworkshill.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hyperlink" Target="http://www.http/www.facebook.com/historicburlschoolhouses" TargetMode="External"/><Relationship Id="rId2" Type="http://schemas.openxmlformats.org/officeDocument/2006/relationships/hyperlink" Target="http://www.burlcohistorian.com/HobnobForm.doc"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7.gif"/><Relationship Id="rId7" Type="http://schemas.openxmlformats.org/officeDocument/2006/relationships/image" Target="../media/image61.gif"/><Relationship Id="rId12" Type="http://schemas.openxmlformats.org/officeDocument/2006/relationships/image" Target="../media/image66.png"/><Relationship Id="rId2" Type="http://schemas.openxmlformats.org/officeDocument/2006/relationships/image" Target="../media/image56.gif"/><Relationship Id="rId1" Type="http://schemas.openxmlformats.org/officeDocument/2006/relationships/slideLayout" Target="../slideLayouts/slideLayout7.xml"/><Relationship Id="rId6" Type="http://schemas.openxmlformats.org/officeDocument/2006/relationships/image" Target="../media/image60.gif"/><Relationship Id="rId11" Type="http://schemas.openxmlformats.org/officeDocument/2006/relationships/image" Target="../media/image65.gif"/><Relationship Id="rId5" Type="http://schemas.openxmlformats.org/officeDocument/2006/relationships/image" Target="../media/image59.gif"/><Relationship Id="rId10" Type="http://schemas.openxmlformats.org/officeDocument/2006/relationships/image" Target="../media/image64.gif"/><Relationship Id="rId4" Type="http://schemas.openxmlformats.org/officeDocument/2006/relationships/image" Target="../media/image58.gif"/><Relationship Id="rId9" Type="http://schemas.openxmlformats.org/officeDocument/2006/relationships/image" Target="../media/image63.gif"/></Relationships>
</file>

<file path=ppt/slides/_rels/slide3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hyperlink" Target="http://www.erielandmark.com/" TargetMode="External"/><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mailto:litigarfish@aol.com" TargetMode="External"/><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hyperlink" Target="http://www.signstudio.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jpeg"/></Relationships>
</file>

<file path=ppt/slides/_rels/slide5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6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 Id="rId5" Type="http://schemas.openxmlformats.org/officeDocument/2006/relationships/image" Target="../media/image163.jpeg"/><Relationship Id="rId4" Type="http://schemas.openxmlformats.org/officeDocument/2006/relationships/image" Target="../media/image162.jpeg"/></Relationships>
</file>

<file path=ppt/slides/_rels/slide6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media/image166.jpeg"/></Relationships>
</file>

<file path=ppt/slides/_rels/slide6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7.xml.rels><?xml version="1.0" encoding="UTF-8" standalone="yes"?>
<Relationships xmlns="http://schemas.openxmlformats.org/package/2006/relationships"><Relationship Id="rId3" Type="http://schemas.openxmlformats.org/officeDocument/2006/relationships/hyperlink" Target="mailto:info@alicepaul.org" TargetMode="External"/><Relationship Id="rId2" Type="http://schemas.openxmlformats.org/officeDocument/2006/relationships/hyperlink" Target="http://www.alicepaul.org/"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5" Type="http://schemas.openxmlformats.org/officeDocument/2006/relationships/image" Target="../media/image174.jpeg"/><Relationship Id="rId4" Type="http://schemas.openxmlformats.org/officeDocument/2006/relationships/image" Target="../media/image173.jpeg"/></Relationships>
</file>

<file path=ppt/slides/_rels/slide7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86.jpeg"/></Relationships>
</file>

<file path=ppt/slides/_rels/slide7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goo.gl/maps/mbCHk"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b.ku.edu/%7Eeceurope/hist557/newscan-091008roundtable.jpg"/>
          <p:cNvPicPr>
            <a:picLocks noChangeAspect="1" noChangeArrowheads="1"/>
          </p:cNvPicPr>
          <p:nvPr/>
        </p:nvPicPr>
        <p:blipFill>
          <a:blip r:embed="rId2" cstate="print"/>
          <a:srcRect/>
          <a:stretch>
            <a:fillRect/>
          </a:stretch>
        </p:blipFill>
        <p:spPr bwMode="auto">
          <a:xfrm>
            <a:off x="2286000" y="228600"/>
            <a:ext cx="5162550" cy="5391151"/>
          </a:xfrm>
          <a:prstGeom prst="rect">
            <a:avLst/>
          </a:prstGeom>
          <a:noFill/>
        </p:spPr>
      </p:pic>
      <p:sp>
        <p:nvSpPr>
          <p:cNvPr id="3" name="TextBox 2"/>
          <p:cNvSpPr txBox="1"/>
          <p:nvPr/>
        </p:nvSpPr>
        <p:spPr>
          <a:xfrm>
            <a:off x="1600200" y="5334000"/>
            <a:ext cx="6324600" cy="1200329"/>
          </a:xfrm>
          <a:prstGeom prst="rect">
            <a:avLst/>
          </a:prstGeom>
          <a:blipFill>
            <a:blip r:embed="rId3" cstate="print"/>
            <a:tile tx="0" ty="0" sx="100000" sy="100000" flip="none" algn="tl"/>
          </a:blipFill>
        </p:spPr>
        <p:txBody>
          <a:bodyPr wrap="square" rtlCol="0">
            <a:spAutoFit/>
          </a:bodyPr>
          <a:lstStyle/>
          <a:p>
            <a:pPr algn="ctr"/>
            <a:r>
              <a:rPr lang="en-US" sz="3600" b="1" dirty="0" smtClean="0">
                <a:solidFill>
                  <a:schemeClr val="tx1">
                    <a:lumMod val="65000"/>
                    <a:lumOff val="35000"/>
                  </a:schemeClr>
                </a:solidFill>
              </a:rPr>
              <a:t>HISTORIANS’ ROUNDTABLE</a:t>
            </a:r>
          </a:p>
          <a:p>
            <a:pPr algn="ctr"/>
            <a:r>
              <a:rPr lang="en-US" sz="3600" b="1" dirty="0" smtClean="0">
                <a:solidFill>
                  <a:schemeClr val="tx1">
                    <a:lumMod val="65000"/>
                    <a:lumOff val="35000"/>
                  </a:schemeClr>
                </a:solidFill>
              </a:rPr>
              <a:t>SEPTEMBER 22, 2012</a:t>
            </a:r>
            <a:endParaRPr lang="en-US" sz="3600" b="1" dirty="0">
              <a:solidFill>
                <a:schemeClr val="tx1">
                  <a:lumMod val="65000"/>
                  <a:lumOff val="3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joseph\Documents\Southampton9\SHTHistorical Soc\SchoolTour2012.jpg"/>
          <p:cNvPicPr>
            <a:picLocks noChangeAspect="1" noChangeArrowheads="1"/>
          </p:cNvPicPr>
          <p:nvPr/>
        </p:nvPicPr>
        <p:blipFill>
          <a:blip r:embed="rId2" cstate="print"/>
          <a:srcRect/>
          <a:stretch>
            <a:fillRect/>
          </a:stretch>
        </p:blipFill>
        <p:spPr bwMode="auto">
          <a:xfrm>
            <a:off x="304800" y="228600"/>
            <a:ext cx="5013325" cy="6477000"/>
          </a:xfrm>
          <a:prstGeom prst="rect">
            <a:avLst/>
          </a:prstGeom>
          <a:noFill/>
          <a:ln w="9525">
            <a:noFill/>
            <a:miter lim="800000"/>
            <a:headEnd/>
            <a:tailEnd/>
          </a:ln>
        </p:spPr>
      </p:pic>
      <p:pic>
        <p:nvPicPr>
          <p:cNvPr id="87043" name="Picture 3" descr="C:\Users\joseph\Documents\Southampton9\SHTHistorical Soc\SHtourTickets.jpg"/>
          <p:cNvPicPr>
            <a:picLocks noChangeAspect="1" noChangeArrowheads="1"/>
          </p:cNvPicPr>
          <p:nvPr/>
        </p:nvPicPr>
        <p:blipFill>
          <a:blip r:embed="rId3" cstate="print"/>
          <a:srcRect/>
          <a:stretch>
            <a:fillRect/>
          </a:stretch>
        </p:blipFill>
        <p:spPr bwMode="auto">
          <a:xfrm rot="498121">
            <a:off x="5324475" y="3127375"/>
            <a:ext cx="3457575" cy="3292475"/>
          </a:xfrm>
          <a:prstGeom prst="rect">
            <a:avLst/>
          </a:prstGeom>
          <a:noFill/>
          <a:ln w="9525">
            <a:noFill/>
            <a:miter lim="800000"/>
            <a:headEnd/>
            <a:tailEnd/>
          </a:ln>
        </p:spPr>
      </p:pic>
      <p:pic>
        <p:nvPicPr>
          <p:cNvPr id="87044" name="Picture 4" descr="C:\Users\joseph\Documents\Southampton9\SHTHistorical Soc\SHtourCost.jpg"/>
          <p:cNvPicPr>
            <a:picLocks noChangeAspect="1" noChangeArrowheads="1"/>
          </p:cNvPicPr>
          <p:nvPr/>
        </p:nvPicPr>
        <p:blipFill>
          <a:blip r:embed="rId4" cstate="print"/>
          <a:srcRect/>
          <a:stretch>
            <a:fillRect/>
          </a:stretch>
        </p:blipFill>
        <p:spPr bwMode="auto">
          <a:xfrm rot="-378400">
            <a:off x="5300663" y="330200"/>
            <a:ext cx="3373437" cy="2351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381000" y="1447800"/>
            <a:ext cx="5424488" cy="4356100"/>
          </a:xfrm>
          <a:prstGeom prst="rect">
            <a:avLst/>
          </a:prstGeom>
          <a:noFill/>
          <a:ln w="9525">
            <a:noFill/>
            <a:miter lim="800000"/>
            <a:headEnd/>
            <a:tailEnd/>
          </a:ln>
        </p:spPr>
      </p:pic>
      <p:pic>
        <p:nvPicPr>
          <p:cNvPr id="40963" name="Picture 3"/>
          <p:cNvPicPr>
            <a:picLocks noChangeAspect="1" noChangeArrowheads="1"/>
          </p:cNvPicPr>
          <p:nvPr/>
        </p:nvPicPr>
        <p:blipFill>
          <a:blip r:embed="rId3" cstate="print"/>
          <a:srcRect/>
          <a:stretch>
            <a:fillRect/>
          </a:stretch>
        </p:blipFill>
        <p:spPr bwMode="auto">
          <a:xfrm rot="21279032">
            <a:off x="6629400" y="533400"/>
            <a:ext cx="1905000" cy="1152525"/>
          </a:xfrm>
          <a:prstGeom prst="rect">
            <a:avLst/>
          </a:prstGeom>
          <a:noFill/>
          <a:ln w="9525">
            <a:noFill/>
            <a:miter lim="800000"/>
            <a:headEnd/>
            <a:tailEnd/>
          </a:ln>
        </p:spPr>
      </p:pic>
      <p:sp>
        <p:nvSpPr>
          <p:cNvPr id="40964" name="TextBox 3"/>
          <p:cNvSpPr txBox="1">
            <a:spLocks noChangeArrowheads="1"/>
          </p:cNvSpPr>
          <p:nvPr/>
        </p:nvSpPr>
        <p:spPr bwMode="auto">
          <a:xfrm>
            <a:off x="914400" y="381000"/>
            <a:ext cx="3962400" cy="646113"/>
          </a:xfrm>
          <a:prstGeom prst="rect">
            <a:avLst/>
          </a:prstGeom>
          <a:noFill/>
          <a:ln w="9525">
            <a:noFill/>
            <a:miter lim="800000"/>
            <a:headEnd/>
            <a:tailEnd/>
          </a:ln>
        </p:spPr>
        <p:txBody>
          <a:bodyPr>
            <a:spAutoFit/>
          </a:bodyPr>
          <a:lstStyle/>
          <a:p>
            <a:r>
              <a:rPr lang="en-US" b="1" dirty="0">
                <a:latin typeface="Calibri" pitchFamily="34" charset="0"/>
              </a:rPr>
              <a:t>Battle of Iron Works Hill Re-enactment</a:t>
            </a:r>
          </a:p>
          <a:p>
            <a:r>
              <a:rPr lang="en-US" b="1" dirty="0">
                <a:latin typeface="Calibri" pitchFamily="34" charset="0"/>
              </a:rPr>
              <a:t>Saturday, December </a:t>
            </a:r>
            <a:r>
              <a:rPr lang="en-US" b="1" dirty="0" smtClean="0">
                <a:latin typeface="Calibri" pitchFamily="34" charset="0"/>
              </a:rPr>
              <a:t> 8 </a:t>
            </a:r>
            <a:r>
              <a:rPr lang="en-US" b="1" dirty="0">
                <a:latin typeface="Calibri" pitchFamily="34" charset="0"/>
              </a:rPr>
              <a:t>– Mt. Holly</a:t>
            </a:r>
          </a:p>
        </p:txBody>
      </p:sp>
      <p:sp>
        <p:nvSpPr>
          <p:cNvPr id="40965" name="Rectangle 4"/>
          <p:cNvSpPr>
            <a:spLocks noChangeArrowheads="1"/>
          </p:cNvSpPr>
          <p:nvPr/>
        </p:nvSpPr>
        <p:spPr bwMode="auto">
          <a:xfrm>
            <a:off x="838200" y="5943600"/>
            <a:ext cx="4343400" cy="738664"/>
          </a:xfrm>
          <a:prstGeom prst="rect">
            <a:avLst/>
          </a:prstGeom>
          <a:noFill/>
          <a:ln w="9525">
            <a:noFill/>
            <a:miter lim="800000"/>
            <a:headEnd/>
            <a:tailEnd/>
          </a:ln>
        </p:spPr>
        <p:txBody>
          <a:bodyPr wrap="square">
            <a:spAutoFit/>
          </a:bodyPr>
          <a:lstStyle/>
          <a:p>
            <a:r>
              <a:rPr lang="en-US" sz="2400" dirty="0">
                <a:latin typeface="Calibri" pitchFamily="34" charset="0"/>
                <a:hlinkClick r:id="rId4"/>
              </a:rPr>
              <a:t>http://www.ironworkshill.org/</a:t>
            </a:r>
            <a:endParaRPr lang="en-US" sz="2400" dirty="0">
              <a:latin typeface="Calibri" pitchFamily="34" charset="0"/>
            </a:endParaRPr>
          </a:p>
          <a:p>
            <a:endParaRPr lang="en-US" dirty="0">
              <a:latin typeface="Calibri" pitchFamily="34" charset="0"/>
            </a:endParaRPr>
          </a:p>
        </p:txBody>
      </p:sp>
      <p:pic>
        <p:nvPicPr>
          <p:cNvPr id="20482" name="Picture 2"/>
          <p:cNvPicPr>
            <a:picLocks noChangeAspect="1" noChangeArrowheads="1"/>
          </p:cNvPicPr>
          <p:nvPr/>
        </p:nvPicPr>
        <p:blipFill>
          <a:blip r:embed="rId5" cstate="print"/>
          <a:srcRect/>
          <a:stretch>
            <a:fillRect/>
          </a:stretch>
        </p:blipFill>
        <p:spPr bwMode="auto">
          <a:xfrm rot="20983760">
            <a:off x="5359078" y="4101484"/>
            <a:ext cx="3476600" cy="2303248"/>
          </a:xfrm>
          <a:prstGeom prst="rect">
            <a:avLst/>
          </a:prstGeom>
          <a:noFill/>
          <a:ln w="9525">
            <a:noFill/>
            <a:miter lim="800000"/>
            <a:headEnd/>
            <a:tailEnd/>
          </a:ln>
        </p:spPr>
      </p:pic>
      <p:pic>
        <p:nvPicPr>
          <p:cNvPr id="8" name="Picture 1"/>
          <p:cNvPicPr>
            <a:picLocks noChangeAspect="1" noChangeArrowheads="1"/>
          </p:cNvPicPr>
          <p:nvPr/>
        </p:nvPicPr>
        <p:blipFill>
          <a:blip r:embed="rId6" cstate="print"/>
          <a:srcRect/>
          <a:stretch>
            <a:fillRect/>
          </a:stretch>
        </p:blipFill>
        <p:spPr bwMode="auto">
          <a:xfrm rot="648880">
            <a:off x="5728117" y="2102003"/>
            <a:ext cx="3106947" cy="2058352"/>
          </a:xfrm>
          <a:prstGeom prst="rect">
            <a:avLst/>
          </a:prstGeom>
          <a:noFill/>
          <a:ln w="9525">
            <a:noFill/>
            <a:miter lim="800000"/>
            <a:headEnd/>
            <a:tailEnd/>
          </a:ln>
        </p:spPr>
      </p:pic>
    </p:spTree>
    <p:extLst>
      <p:ext uri="{BB962C8B-B14F-4D97-AF65-F5344CB8AC3E}">
        <p14:creationId xmlns:p14="http://schemas.microsoft.com/office/powerpoint/2010/main" xmlns="" val="197231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rot="21125340">
            <a:off x="418399" y="457624"/>
            <a:ext cx="4648200" cy="3079433"/>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rot="479778">
            <a:off x="4591892" y="658273"/>
            <a:ext cx="4179958" cy="2769222"/>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a:stretch>
            <a:fillRect/>
          </a:stretch>
        </p:blipFill>
        <p:spPr bwMode="auto">
          <a:xfrm rot="316397">
            <a:off x="734078" y="3624766"/>
            <a:ext cx="4394170" cy="2911138"/>
          </a:xfrm>
          <a:prstGeom prst="rect">
            <a:avLst/>
          </a:prstGeom>
          <a:noFill/>
          <a:ln w="9525">
            <a:noFill/>
            <a:miter lim="800000"/>
            <a:headEnd/>
            <a:tailEnd/>
          </a:ln>
        </p:spPr>
      </p:pic>
      <p:pic>
        <p:nvPicPr>
          <p:cNvPr id="46086" name="Picture 6"/>
          <p:cNvPicPr>
            <a:picLocks noChangeAspect="1" noChangeArrowheads="1"/>
          </p:cNvPicPr>
          <p:nvPr/>
        </p:nvPicPr>
        <p:blipFill>
          <a:blip r:embed="rId5" cstate="print"/>
          <a:srcRect/>
          <a:stretch>
            <a:fillRect/>
          </a:stretch>
        </p:blipFill>
        <p:spPr bwMode="auto">
          <a:xfrm rot="21240658">
            <a:off x="4331689" y="3575376"/>
            <a:ext cx="4419600" cy="292798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1981200" y="990600"/>
            <a:ext cx="5334000" cy="5603253"/>
          </a:xfrm>
          <a:prstGeom prst="rect">
            <a:avLst/>
          </a:prstGeom>
          <a:noFill/>
          <a:ln w="9525">
            <a:noFill/>
            <a:miter lim="800000"/>
            <a:headEnd/>
            <a:tailEnd/>
          </a:ln>
        </p:spPr>
      </p:pic>
      <p:sp>
        <p:nvSpPr>
          <p:cNvPr id="3" name="TextBox 2"/>
          <p:cNvSpPr txBox="1"/>
          <p:nvPr/>
        </p:nvSpPr>
        <p:spPr>
          <a:xfrm>
            <a:off x="457200" y="381000"/>
            <a:ext cx="2895600" cy="381000"/>
          </a:xfrm>
          <a:prstGeom prst="rect">
            <a:avLst/>
          </a:prstGeom>
          <a:solidFill>
            <a:schemeClr val="accent2"/>
          </a:solidFill>
        </p:spPr>
        <p:txBody>
          <a:bodyPr wrap="square" rtlCol="0">
            <a:spAutoFit/>
          </a:bodyPr>
          <a:lstStyle/>
          <a:p>
            <a:r>
              <a:rPr lang="en-US" dirty="0" smtClean="0">
                <a:solidFill>
                  <a:srgbClr val="FFFF00"/>
                </a:solidFill>
              </a:rPr>
              <a:t>Update: Bob Von </a:t>
            </a:r>
            <a:r>
              <a:rPr lang="en-US" smtClean="0">
                <a:solidFill>
                  <a:srgbClr val="FFFF00"/>
                </a:solidFill>
              </a:rPr>
              <a:t>Bargen</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232323232%7Ffp8%3B8%3Enu%3D3235%3E4%3B4%3E74%3B%3EWSNRCG%3D323%3A4%3B3393647nu0mrj"/>
          <p:cNvPicPr>
            <a:picLocks noChangeAspect="1" noChangeArrowheads="1"/>
          </p:cNvPicPr>
          <p:nvPr/>
        </p:nvPicPr>
        <p:blipFill>
          <a:blip r:embed="rId2" cstate="print"/>
          <a:srcRect/>
          <a:stretch>
            <a:fillRect/>
          </a:stretch>
        </p:blipFill>
        <p:spPr bwMode="auto">
          <a:xfrm>
            <a:off x="3810000" y="2819400"/>
            <a:ext cx="4953000" cy="3714750"/>
          </a:xfrm>
          <a:prstGeom prst="rect">
            <a:avLst/>
          </a:prstGeom>
          <a:noFill/>
          <a:ln w="9525">
            <a:noFill/>
            <a:miter lim="800000"/>
            <a:headEnd/>
            <a:tailEnd/>
          </a:ln>
        </p:spPr>
      </p:pic>
      <p:pic>
        <p:nvPicPr>
          <p:cNvPr id="43011" name="Picture 5" descr="232323232%7Ffp8%3C4%3Enu%3D3235%3E4%3B4%3E74%3B%3EWSNRCG%3D323%3A4%3B339364%3Bnu0mrj"/>
          <p:cNvPicPr>
            <a:picLocks noChangeAspect="1" noChangeArrowheads="1"/>
          </p:cNvPicPr>
          <p:nvPr/>
        </p:nvPicPr>
        <p:blipFill>
          <a:blip r:embed="rId3" cstate="print"/>
          <a:srcRect/>
          <a:stretch>
            <a:fillRect/>
          </a:stretch>
        </p:blipFill>
        <p:spPr bwMode="auto">
          <a:xfrm>
            <a:off x="457200" y="838200"/>
            <a:ext cx="3886200" cy="2914650"/>
          </a:xfrm>
          <a:prstGeom prst="rect">
            <a:avLst/>
          </a:prstGeom>
          <a:noFill/>
          <a:ln w="9525">
            <a:noFill/>
            <a:miter lim="800000"/>
            <a:headEnd/>
            <a:tailEnd/>
          </a:ln>
        </p:spPr>
      </p:pic>
      <p:sp>
        <p:nvSpPr>
          <p:cNvPr id="4" name="TextBox 3"/>
          <p:cNvSpPr txBox="1"/>
          <p:nvPr/>
        </p:nvSpPr>
        <p:spPr>
          <a:xfrm>
            <a:off x="381000" y="152400"/>
            <a:ext cx="3124200" cy="369332"/>
          </a:xfrm>
          <a:prstGeom prst="rect">
            <a:avLst/>
          </a:prstGeom>
          <a:solidFill>
            <a:schemeClr val="accent2"/>
          </a:solidFill>
        </p:spPr>
        <p:txBody>
          <a:bodyPr wrap="square" rtlCol="0">
            <a:spAutoFit/>
          </a:bodyPr>
          <a:lstStyle/>
          <a:p>
            <a:r>
              <a:rPr lang="en-US" dirty="0" smtClean="0">
                <a:solidFill>
                  <a:srgbClr val="FFFF00"/>
                </a:solidFill>
              </a:rPr>
              <a:t>Update: Barbara </a:t>
            </a:r>
            <a:r>
              <a:rPr lang="en-US" dirty="0" err="1" smtClean="0">
                <a:solidFill>
                  <a:srgbClr val="FFFF00"/>
                </a:solidFill>
              </a:rPr>
              <a:t>Solem</a:t>
            </a:r>
            <a:r>
              <a:rPr lang="en-US" dirty="0" smtClean="0">
                <a:solidFill>
                  <a:srgbClr val="FFFF00"/>
                </a:solidFill>
              </a:rPr>
              <a:t> Stull</a:t>
            </a:r>
            <a:endParaRPr lang="en-US" dirty="0">
              <a:solidFill>
                <a:srgbClr val="FFFF00"/>
              </a:solidFill>
            </a:endParaRPr>
          </a:p>
        </p:txBody>
      </p:sp>
      <p:sp>
        <p:nvSpPr>
          <p:cNvPr id="5" name="TextBox 4"/>
          <p:cNvSpPr txBox="1"/>
          <p:nvPr/>
        </p:nvSpPr>
        <p:spPr>
          <a:xfrm>
            <a:off x="5334000" y="990600"/>
            <a:ext cx="3581400" cy="584775"/>
          </a:xfrm>
          <a:prstGeom prst="rect">
            <a:avLst/>
          </a:prstGeom>
          <a:noFill/>
        </p:spPr>
        <p:txBody>
          <a:bodyPr wrap="square" rtlCol="0">
            <a:spAutoFit/>
          </a:bodyPr>
          <a:lstStyle/>
          <a:p>
            <a:r>
              <a:rPr lang="en-US" sz="3200" dirty="0" err="1" smtClean="0"/>
              <a:t>Atsion</a:t>
            </a:r>
            <a:r>
              <a:rPr lang="en-US" sz="3200" dirty="0" smtClean="0"/>
              <a:t> Mansion</a:t>
            </a:r>
            <a:endParaRPr lang="en-US" sz="3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
            <a:ext cx="7772400" cy="762000"/>
          </a:xfrm>
        </p:spPr>
        <p:txBody>
          <a:bodyPr>
            <a:normAutofit fontScale="90000"/>
          </a:bodyPr>
          <a:lstStyle/>
          <a:p>
            <a:pPr eaLnBrk="1" hangingPunct="1">
              <a:defRPr/>
            </a:pPr>
            <a:r>
              <a:rPr lang="en-US" sz="4800" smtClean="0"/>
              <a:t>Bridge to our Past</a:t>
            </a:r>
          </a:p>
        </p:txBody>
      </p:sp>
      <p:sp>
        <p:nvSpPr>
          <p:cNvPr id="2051" name="Rectangle 3"/>
          <p:cNvSpPr>
            <a:spLocks noGrp="1" noChangeArrowheads="1"/>
          </p:cNvSpPr>
          <p:nvPr>
            <p:ph type="subTitle" idx="1"/>
          </p:nvPr>
        </p:nvSpPr>
        <p:spPr>
          <a:xfrm>
            <a:off x="1371600" y="4953000"/>
            <a:ext cx="6400800" cy="1066800"/>
          </a:xfrm>
        </p:spPr>
        <p:txBody>
          <a:bodyPr/>
          <a:lstStyle/>
          <a:p>
            <a:pPr eaLnBrk="1" hangingPunct="1">
              <a:defRPr/>
            </a:pPr>
            <a:r>
              <a:rPr lang="en-US" sz="2800" dirty="0" smtClean="0"/>
              <a:t>1694-2012</a:t>
            </a:r>
          </a:p>
          <a:p>
            <a:pPr eaLnBrk="1" hangingPunct="1">
              <a:defRPr/>
            </a:pPr>
            <a:r>
              <a:rPr lang="en-US" sz="2800" dirty="0" smtClean="0"/>
              <a:t>318 Years as Burlington County</a:t>
            </a:r>
          </a:p>
        </p:txBody>
      </p:sp>
      <p:pic>
        <p:nvPicPr>
          <p:cNvPr id="4100" name="Picture 5"/>
          <p:cNvPicPr>
            <a:picLocks noChangeAspect="1" noChangeArrowheads="1"/>
          </p:cNvPicPr>
          <p:nvPr/>
        </p:nvPicPr>
        <p:blipFill>
          <a:blip r:embed="rId2" cstate="print"/>
          <a:srcRect/>
          <a:stretch>
            <a:fillRect/>
          </a:stretch>
        </p:blipFill>
        <p:spPr bwMode="auto">
          <a:xfrm>
            <a:off x="1371600" y="1066800"/>
            <a:ext cx="6400800" cy="3789363"/>
          </a:xfrm>
          <a:prstGeom prst="rect">
            <a:avLst/>
          </a:prstGeom>
          <a:noFill/>
          <a:ln w="9525">
            <a:noFill/>
            <a:miter lim="800000"/>
            <a:headEnd/>
            <a:tailEnd/>
          </a:ln>
        </p:spPr>
      </p:pic>
      <p:sp>
        <p:nvSpPr>
          <p:cNvPr id="4101" name="TextBox 4"/>
          <p:cNvSpPr txBox="1">
            <a:spLocks noChangeArrowheads="1"/>
          </p:cNvSpPr>
          <p:nvPr/>
        </p:nvSpPr>
        <p:spPr bwMode="auto">
          <a:xfrm>
            <a:off x="1905000" y="6172200"/>
            <a:ext cx="5715000" cy="381000"/>
          </a:xfrm>
          <a:prstGeom prst="rect">
            <a:avLst/>
          </a:prstGeom>
          <a:noFill/>
          <a:ln w="9525">
            <a:noFill/>
            <a:miter lim="800000"/>
            <a:headEnd/>
            <a:tailEnd/>
          </a:ln>
        </p:spPr>
        <p:txBody>
          <a:bodyPr>
            <a:spAutoFit/>
          </a:bodyPr>
          <a:lstStyle/>
          <a:p>
            <a:pPr algn="ctr"/>
            <a:r>
              <a:rPr lang="en-US">
                <a:solidFill>
                  <a:srgbClr val="FFC000"/>
                </a:solidFill>
              </a:rPr>
              <a:t>Joseph M. Laufer, Burlington County Historian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609600" y="914400"/>
            <a:ext cx="1981200" cy="523875"/>
          </a:xfrm>
          <a:prstGeom prst="rect">
            <a:avLst/>
          </a:prstGeom>
          <a:noFill/>
          <a:ln w="9525">
            <a:noFill/>
            <a:miter lim="800000"/>
            <a:headEnd/>
            <a:tailEnd/>
          </a:ln>
        </p:spPr>
        <p:txBody>
          <a:bodyPr>
            <a:spAutoFit/>
          </a:bodyPr>
          <a:lstStyle/>
          <a:p>
            <a:r>
              <a:rPr lang="en-US" sz="2800"/>
              <a:t>I. Origins</a:t>
            </a:r>
          </a:p>
        </p:txBody>
      </p:sp>
      <p:sp>
        <p:nvSpPr>
          <p:cNvPr id="6147" name="TextBox 2"/>
          <p:cNvSpPr txBox="1">
            <a:spLocks noChangeArrowheads="1"/>
          </p:cNvSpPr>
          <p:nvPr/>
        </p:nvSpPr>
        <p:spPr bwMode="auto">
          <a:xfrm>
            <a:off x="1447800" y="1676400"/>
            <a:ext cx="3276600" cy="523875"/>
          </a:xfrm>
          <a:prstGeom prst="rect">
            <a:avLst/>
          </a:prstGeom>
          <a:noFill/>
          <a:ln w="9525">
            <a:noFill/>
            <a:miter lim="800000"/>
            <a:headEnd/>
            <a:tailEnd/>
          </a:ln>
        </p:spPr>
        <p:txBody>
          <a:bodyPr>
            <a:spAutoFit/>
          </a:bodyPr>
          <a:lstStyle/>
          <a:p>
            <a:r>
              <a:rPr lang="en-US" sz="2800"/>
              <a:t>II. Military Matters</a:t>
            </a:r>
          </a:p>
        </p:txBody>
      </p:sp>
      <p:sp>
        <p:nvSpPr>
          <p:cNvPr id="6148" name="TextBox 3"/>
          <p:cNvSpPr txBox="1">
            <a:spLocks noChangeArrowheads="1"/>
          </p:cNvSpPr>
          <p:nvPr/>
        </p:nvSpPr>
        <p:spPr bwMode="auto">
          <a:xfrm>
            <a:off x="2438400" y="2514600"/>
            <a:ext cx="2133600" cy="523875"/>
          </a:xfrm>
          <a:prstGeom prst="rect">
            <a:avLst/>
          </a:prstGeom>
          <a:noFill/>
          <a:ln w="9525">
            <a:noFill/>
            <a:miter lim="800000"/>
            <a:headEnd/>
            <a:tailEnd/>
          </a:ln>
        </p:spPr>
        <p:txBody>
          <a:bodyPr>
            <a:spAutoFit/>
          </a:bodyPr>
          <a:lstStyle/>
          <a:p>
            <a:r>
              <a:rPr lang="en-US" sz="2800"/>
              <a:t>III. Religion</a:t>
            </a:r>
          </a:p>
        </p:txBody>
      </p:sp>
      <p:sp>
        <p:nvSpPr>
          <p:cNvPr id="6149" name="TextBox 4"/>
          <p:cNvSpPr txBox="1">
            <a:spLocks noChangeArrowheads="1"/>
          </p:cNvSpPr>
          <p:nvPr/>
        </p:nvSpPr>
        <p:spPr bwMode="auto">
          <a:xfrm>
            <a:off x="3124200" y="3429000"/>
            <a:ext cx="2362200" cy="523875"/>
          </a:xfrm>
          <a:prstGeom prst="rect">
            <a:avLst/>
          </a:prstGeom>
          <a:noFill/>
          <a:ln w="9525">
            <a:noFill/>
            <a:miter lim="800000"/>
            <a:headEnd/>
            <a:tailEnd/>
          </a:ln>
        </p:spPr>
        <p:txBody>
          <a:bodyPr>
            <a:spAutoFit/>
          </a:bodyPr>
          <a:lstStyle/>
          <a:p>
            <a:r>
              <a:rPr lang="en-US" sz="2800"/>
              <a:t>IV. Education</a:t>
            </a:r>
          </a:p>
        </p:txBody>
      </p:sp>
      <p:sp>
        <p:nvSpPr>
          <p:cNvPr id="6150" name="TextBox 5"/>
          <p:cNvSpPr txBox="1">
            <a:spLocks noChangeArrowheads="1"/>
          </p:cNvSpPr>
          <p:nvPr/>
        </p:nvSpPr>
        <p:spPr bwMode="auto">
          <a:xfrm>
            <a:off x="3733800" y="4343400"/>
            <a:ext cx="4876800" cy="523875"/>
          </a:xfrm>
          <a:prstGeom prst="rect">
            <a:avLst/>
          </a:prstGeom>
          <a:noFill/>
          <a:ln w="9525">
            <a:noFill/>
            <a:miter lim="800000"/>
            <a:headEnd/>
            <a:tailEnd/>
          </a:ln>
        </p:spPr>
        <p:txBody>
          <a:bodyPr>
            <a:spAutoFit/>
          </a:bodyPr>
          <a:lstStyle/>
          <a:p>
            <a:r>
              <a:rPr lang="en-US" sz="2800"/>
              <a:t>V. Natural Resources/Industry</a:t>
            </a:r>
          </a:p>
        </p:txBody>
      </p:sp>
      <p:sp>
        <p:nvSpPr>
          <p:cNvPr id="6151" name="TextBox 6"/>
          <p:cNvSpPr txBox="1">
            <a:spLocks noChangeArrowheads="1"/>
          </p:cNvSpPr>
          <p:nvPr/>
        </p:nvSpPr>
        <p:spPr bwMode="auto">
          <a:xfrm>
            <a:off x="4191000" y="5181600"/>
            <a:ext cx="3276600" cy="523875"/>
          </a:xfrm>
          <a:prstGeom prst="rect">
            <a:avLst/>
          </a:prstGeom>
          <a:noFill/>
          <a:ln w="9525">
            <a:noFill/>
            <a:miter lim="800000"/>
            <a:headEnd/>
            <a:tailEnd/>
          </a:ln>
        </p:spPr>
        <p:txBody>
          <a:bodyPr>
            <a:spAutoFit/>
          </a:bodyPr>
          <a:lstStyle/>
          <a:p>
            <a:r>
              <a:rPr lang="en-US" sz="2800"/>
              <a:t>VI. Transportation</a:t>
            </a:r>
          </a:p>
        </p:txBody>
      </p:sp>
      <p:sp>
        <p:nvSpPr>
          <p:cNvPr id="6152" name="TextBox 7"/>
          <p:cNvSpPr txBox="1">
            <a:spLocks noChangeArrowheads="1"/>
          </p:cNvSpPr>
          <p:nvPr/>
        </p:nvSpPr>
        <p:spPr bwMode="auto">
          <a:xfrm>
            <a:off x="4648200" y="6019800"/>
            <a:ext cx="4343400" cy="523875"/>
          </a:xfrm>
          <a:prstGeom prst="rect">
            <a:avLst/>
          </a:prstGeom>
          <a:noFill/>
          <a:ln w="9525">
            <a:noFill/>
            <a:miter lim="800000"/>
            <a:headEnd/>
            <a:tailEnd/>
          </a:ln>
        </p:spPr>
        <p:txBody>
          <a:bodyPr>
            <a:spAutoFit/>
          </a:bodyPr>
          <a:lstStyle/>
          <a:p>
            <a:r>
              <a:rPr lang="en-US" sz="2800"/>
              <a:t>VII. People &amp; Personalities</a:t>
            </a:r>
          </a:p>
        </p:txBody>
      </p:sp>
      <p:sp>
        <p:nvSpPr>
          <p:cNvPr id="6153" name="TextBox 8"/>
          <p:cNvSpPr txBox="1">
            <a:spLocks noChangeArrowheads="1"/>
          </p:cNvSpPr>
          <p:nvPr/>
        </p:nvSpPr>
        <p:spPr bwMode="auto">
          <a:xfrm>
            <a:off x="609600" y="152400"/>
            <a:ext cx="8153400" cy="584200"/>
          </a:xfrm>
          <a:prstGeom prst="rect">
            <a:avLst/>
          </a:prstGeom>
          <a:noFill/>
          <a:ln w="9525">
            <a:noFill/>
            <a:miter lim="800000"/>
            <a:headEnd/>
            <a:tailEnd/>
          </a:ln>
        </p:spPr>
        <p:txBody>
          <a:bodyPr>
            <a:spAutoFit/>
          </a:bodyPr>
          <a:lstStyle/>
          <a:p>
            <a:r>
              <a:rPr lang="en-US" sz="3200" b="1">
                <a:solidFill>
                  <a:srgbClr val="FFC000"/>
                </a:solidFill>
              </a:rPr>
              <a:t>BRIDGE TO BURLCO’S PAST 318 YRS</a:t>
            </a:r>
            <a:r>
              <a:rPr lang="en-US" sz="3200" b="1"/>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WordArt 4"/>
          <p:cNvSpPr>
            <a:spLocks noChangeArrowheads="1" noChangeShapeType="1" noTextEdit="1"/>
          </p:cNvSpPr>
          <p:nvPr/>
        </p:nvSpPr>
        <p:spPr bwMode="auto">
          <a:xfrm>
            <a:off x="533400" y="304800"/>
            <a:ext cx="8305800" cy="3805238"/>
          </a:xfrm>
          <a:prstGeom prst="rect">
            <a:avLst/>
          </a:prstGeom>
        </p:spPr>
        <p:txBody>
          <a:bodyPr wrap="none" fromWordArt="1">
            <a:prstTxWarp prst="textWave1">
              <a:avLst>
                <a:gd name="adj1" fmla="val 13005"/>
                <a:gd name="adj2" fmla="val 0"/>
              </a:avLst>
            </a:prstTxWarp>
          </a:bodyPr>
          <a:lstStyle/>
          <a:p>
            <a:pPr algn="ctr"/>
            <a:r>
              <a:rPr lang="en-US" sz="3600"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Passport to History</a:t>
            </a:r>
          </a:p>
          <a:p>
            <a:pPr algn="ctr"/>
            <a:r>
              <a:rPr lang="en-US" sz="3600"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in your Backyard!</a:t>
            </a:r>
          </a:p>
        </p:txBody>
      </p:sp>
      <p:sp>
        <p:nvSpPr>
          <p:cNvPr id="5123" name="Text Box 5"/>
          <p:cNvSpPr txBox="1">
            <a:spLocks noChangeArrowheads="1"/>
          </p:cNvSpPr>
          <p:nvPr/>
        </p:nvSpPr>
        <p:spPr bwMode="auto">
          <a:xfrm>
            <a:off x="762000" y="4191000"/>
            <a:ext cx="7497763" cy="2000250"/>
          </a:xfrm>
          <a:prstGeom prst="rect">
            <a:avLst/>
          </a:prstGeom>
          <a:noFill/>
          <a:ln w="9525">
            <a:noFill/>
            <a:miter lim="800000"/>
            <a:headEnd/>
            <a:tailEnd/>
          </a:ln>
        </p:spPr>
        <p:txBody>
          <a:bodyPr>
            <a:spAutoFit/>
          </a:bodyPr>
          <a:lstStyle/>
          <a:p>
            <a:pPr>
              <a:spcBef>
                <a:spcPct val="50000"/>
              </a:spcBef>
            </a:pPr>
            <a:r>
              <a:rPr lang="en-US" sz="3200" b="1">
                <a:solidFill>
                  <a:schemeClr val="accent1"/>
                </a:solidFill>
                <a:latin typeface="Kaufmann" pitchFamily="34" charset="0"/>
              </a:rPr>
              <a:t>21 Historic places to visit in     Burlington County</a:t>
            </a:r>
          </a:p>
          <a:p>
            <a:pPr algn="ctr">
              <a:spcBef>
                <a:spcPct val="50000"/>
              </a:spcBef>
            </a:pPr>
            <a:r>
              <a:rPr lang="en-US" sz="2000" b="1">
                <a:solidFill>
                  <a:schemeClr val="accent1"/>
                </a:solidFill>
                <a:latin typeface="Kaufmann" pitchFamily="34" charset="0"/>
              </a:rPr>
              <a:t>Presented by Joseph M. Laufer, </a:t>
            </a:r>
          </a:p>
          <a:p>
            <a:pPr algn="ctr">
              <a:spcBef>
                <a:spcPct val="50000"/>
              </a:spcBef>
            </a:pPr>
            <a:r>
              <a:rPr lang="en-US" sz="2000" b="1">
                <a:solidFill>
                  <a:schemeClr val="accent1"/>
                </a:solidFill>
                <a:latin typeface="Kaufmann" pitchFamily="34" charset="0"/>
              </a:rPr>
              <a:t>Burlington County Historian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cstate="print"/>
          <a:srcRect/>
          <a:stretch>
            <a:fillRect/>
          </a:stretch>
        </p:blipFill>
        <p:spPr bwMode="auto">
          <a:xfrm>
            <a:off x="228600" y="228600"/>
            <a:ext cx="3865563" cy="5257800"/>
          </a:xfrm>
          <a:prstGeom prst="rect">
            <a:avLst/>
          </a:prstGeom>
          <a:noFill/>
          <a:ln w="9525">
            <a:noFill/>
            <a:miter lim="800000"/>
            <a:headEnd/>
            <a:tailEnd/>
          </a:ln>
        </p:spPr>
      </p:pic>
      <p:pic>
        <p:nvPicPr>
          <p:cNvPr id="6147" name="Picture 5"/>
          <p:cNvPicPr>
            <a:picLocks noChangeAspect="1" noChangeArrowheads="1"/>
          </p:cNvPicPr>
          <p:nvPr/>
        </p:nvPicPr>
        <p:blipFill>
          <a:blip r:embed="rId3" cstate="print"/>
          <a:srcRect/>
          <a:stretch>
            <a:fillRect/>
          </a:stretch>
        </p:blipFill>
        <p:spPr bwMode="auto">
          <a:xfrm>
            <a:off x="4267200" y="228600"/>
            <a:ext cx="4708525"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610600" cy="5632311"/>
          </a:xfrm>
          <a:prstGeom prst="rect">
            <a:avLst/>
          </a:prstGeom>
        </p:spPr>
        <p:txBody>
          <a:bodyPr wrap="square">
            <a:spAutoFit/>
          </a:bodyPr>
          <a:lstStyle/>
          <a:p>
            <a:pPr algn="ctr"/>
            <a:r>
              <a:rPr lang="en-US" b="1" dirty="0" smtClean="0">
                <a:solidFill>
                  <a:srgbClr val="C00000"/>
                </a:solidFill>
              </a:rPr>
              <a:t>BURLINGTON COUNTY HISTORICAL SOCIETY</a:t>
            </a:r>
            <a:endParaRPr lang="en-US" dirty="0" smtClean="0">
              <a:solidFill>
                <a:srgbClr val="C00000"/>
              </a:solidFill>
            </a:endParaRPr>
          </a:p>
          <a:p>
            <a:pPr algn="ctr"/>
            <a:r>
              <a:rPr lang="en-US" b="1" dirty="0" smtClean="0">
                <a:solidFill>
                  <a:srgbClr val="C00000"/>
                </a:solidFill>
              </a:rPr>
              <a:t>SUNDAY LECTURE SERIES 2011-2012 AT THE CORSON POLEY CENTER</a:t>
            </a:r>
            <a:endParaRPr lang="en-US" dirty="0" smtClean="0">
              <a:solidFill>
                <a:srgbClr val="C00000"/>
              </a:solidFill>
            </a:endParaRPr>
          </a:p>
          <a:p>
            <a:pPr algn="ctr"/>
            <a:r>
              <a:rPr lang="en-US" b="1" dirty="0" smtClean="0">
                <a:solidFill>
                  <a:srgbClr val="C00000"/>
                </a:solidFill>
              </a:rPr>
              <a:t>Behind 457 High Street, Burlington - 2-4 PM - Q &amp; A Period and Refreshments follow.</a:t>
            </a:r>
            <a:endParaRPr lang="en-US" dirty="0" smtClean="0">
              <a:solidFill>
                <a:srgbClr val="C00000"/>
              </a:solidFill>
            </a:endParaRPr>
          </a:p>
          <a:p>
            <a:pPr algn="ctr"/>
            <a:r>
              <a:rPr lang="en-US" b="1" dirty="0" smtClean="0">
                <a:solidFill>
                  <a:srgbClr val="C00000"/>
                </a:solidFill>
              </a:rPr>
              <a:t>Program Chairperson: Judy Olsen </a:t>
            </a:r>
            <a:endParaRPr lang="en-US" dirty="0" smtClean="0">
              <a:solidFill>
                <a:srgbClr val="C00000"/>
              </a:solidFill>
            </a:endParaRPr>
          </a:p>
          <a:p>
            <a:pPr algn="ctr"/>
            <a:r>
              <a:rPr lang="en-US" b="1" dirty="0" smtClean="0">
                <a:solidFill>
                  <a:srgbClr val="C00000"/>
                </a:solidFill>
              </a:rPr>
              <a:t>Email: burlcohistsoc@verizon.net </a:t>
            </a:r>
            <a:endParaRPr lang="en-US" dirty="0" smtClean="0">
              <a:solidFill>
                <a:srgbClr val="C00000"/>
              </a:solidFill>
            </a:endParaRPr>
          </a:p>
          <a:p>
            <a:endParaRPr lang="en-US" dirty="0" smtClean="0"/>
          </a:p>
          <a:p>
            <a:r>
              <a:rPr lang="en-US" b="1" dirty="0" smtClean="0"/>
              <a:t>October 28:</a:t>
            </a:r>
            <a:r>
              <a:rPr lang="en-US" dirty="0" smtClean="0"/>
              <a:t> Dr. Richard </a:t>
            </a:r>
            <a:r>
              <a:rPr lang="en-US" dirty="0" err="1" smtClean="0"/>
              <a:t>Veit</a:t>
            </a:r>
            <a:r>
              <a:rPr lang="en-US" dirty="0" smtClean="0"/>
              <a:t>: Co-author of </a:t>
            </a:r>
            <a:r>
              <a:rPr lang="en-US" i="1" dirty="0" smtClean="0"/>
              <a:t>Stranger Stop and Cast an Eye. </a:t>
            </a:r>
            <a:r>
              <a:rPr lang="en-US" dirty="0" smtClean="0"/>
              <a:t>Dr. </a:t>
            </a:r>
            <a:r>
              <a:rPr lang="en-US" dirty="0" err="1" smtClean="0"/>
              <a:t>Veit</a:t>
            </a:r>
            <a:r>
              <a:rPr lang="en-US" dirty="0" smtClean="0"/>
              <a:t> will explore the cultural history of New Jersey's historic cemeteries and burial grounds from the 17th century through the dawn of the 21st century. His presentation will provide an understanding of the state's historic burial places and the grave markers they contain.</a:t>
            </a:r>
            <a:br>
              <a:rPr lang="en-US" dirty="0" smtClean="0"/>
            </a:br>
            <a:endParaRPr lang="en-US" dirty="0" smtClean="0"/>
          </a:p>
          <a:p>
            <a:r>
              <a:rPr lang="en-US" b="1" dirty="0" smtClean="0"/>
              <a:t>November 18:</a:t>
            </a:r>
            <a:r>
              <a:rPr lang="en-US" dirty="0" smtClean="0"/>
              <a:t> Carl </a:t>
            </a:r>
            <a:r>
              <a:rPr lang="en-US" dirty="0" err="1" smtClean="0"/>
              <a:t>Jablonski</a:t>
            </a:r>
            <a:r>
              <a:rPr lang="en-US" dirty="0" smtClean="0"/>
              <a:t>: Director of the Navy Lakehurst Historical Society&gt; He will talk about the Hindenburg disaster in Lakehurst, NJ, on </a:t>
            </a:r>
            <a:r>
              <a:rPr lang="en-US" dirty="0" err="1" smtClean="0"/>
              <a:t>MAy</a:t>
            </a:r>
            <a:r>
              <a:rPr lang="en-US" dirty="0" smtClean="0"/>
              <a:t> 6, 1937. He will also have a display of Hindenburg artifacts.</a:t>
            </a:r>
          </a:p>
          <a:p>
            <a:endParaRPr lang="en-US" dirty="0" smtClean="0"/>
          </a:p>
          <a:p>
            <a:r>
              <a:rPr lang="en-US" b="1" dirty="0" smtClean="0"/>
              <a:t>December 7:</a:t>
            </a:r>
            <a:r>
              <a:rPr lang="en-US" dirty="0" smtClean="0"/>
              <a:t> This one is not a Sunday: It's in honor of the anniversary of Pearl Harbor. We are intending to have a brunch honoring our veterans followed by:</a:t>
            </a:r>
          </a:p>
          <a:p>
            <a:r>
              <a:rPr lang="en-US" dirty="0" smtClean="0"/>
              <a:t>Charlie </a:t>
            </a:r>
            <a:r>
              <a:rPr lang="en-US" dirty="0" err="1" smtClean="0"/>
              <a:t>Breingan</a:t>
            </a:r>
            <a:r>
              <a:rPr lang="en-US" dirty="0" smtClean="0"/>
              <a:t>, World War II veteran and Flying Tiger, speaking on the history of the 1st American Volunteer Group (AVG) of </a:t>
            </a:r>
            <a:r>
              <a:rPr lang="en-US" dirty="0" err="1" smtClean="0"/>
              <a:t>teh</a:t>
            </a:r>
            <a:r>
              <a:rPr lang="en-US" dirty="0" smtClean="0"/>
              <a:t> Chinese Air Force in 1941-1942, famously nicknamed the Flying Tigers.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33400"/>
            <a:ext cx="8686800" cy="5632311"/>
          </a:xfrm>
          <a:prstGeom prst="rect">
            <a:avLst/>
          </a:prstGeom>
        </p:spPr>
        <p:txBody>
          <a:bodyPr wrap="square">
            <a:spAutoFit/>
          </a:bodyPr>
          <a:lstStyle/>
          <a:p>
            <a:pPr algn="ctr"/>
            <a:r>
              <a:rPr lang="en-US" b="1" dirty="0" smtClean="0"/>
              <a:t>AGENDA</a:t>
            </a:r>
            <a:endParaRPr lang="en-US" dirty="0" smtClean="0"/>
          </a:p>
          <a:p>
            <a:pPr marL="342900" indent="-342900">
              <a:buAutoNum type="arabicPeriod"/>
            </a:pPr>
            <a:r>
              <a:rPr lang="en-US" dirty="0" smtClean="0"/>
              <a:t>Brief Introduction of attendees</a:t>
            </a:r>
          </a:p>
          <a:p>
            <a:pPr marL="342900" indent="-342900">
              <a:buAutoNum type="arabicPeriod"/>
            </a:pPr>
            <a:endParaRPr lang="en-US" dirty="0" smtClean="0"/>
          </a:p>
          <a:p>
            <a:r>
              <a:rPr lang="en-US" dirty="0" smtClean="0"/>
              <a:t>2 Distribution of updated Directory of Burlington County Historical Societies, History Organizations, and History Resources - including personal contacts, addresses, phone numbers and e-mail addresses.</a:t>
            </a:r>
          </a:p>
          <a:p>
            <a:endParaRPr lang="en-US" dirty="0" smtClean="0"/>
          </a:p>
          <a:p>
            <a:r>
              <a:rPr lang="en-US" dirty="0" smtClean="0"/>
              <a:t>3. Special presentation on Historical Markers and </a:t>
            </a:r>
            <a:r>
              <a:rPr lang="en-US" dirty="0" err="1" smtClean="0"/>
              <a:t>Wayfinding</a:t>
            </a:r>
            <a:r>
              <a:rPr lang="en-US" dirty="0" smtClean="0"/>
              <a:t> Signs in Burlington County -- focusing on exemplars, vendors, costs, hints on style and trends. Joe </a:t>
            </a:r>
            <a:r>
              <a:rPr lang="en-US" dirty="0" err="1" smtClean="0"/>
              <a:t>Laufer</a:t>
            </a:r>
            <a:r>
              <a:rPr lang="en-US" dirty="0" smtClean="0"/>
              <a:t> has compiled data from a variety of resources to share with us. Illustrated presentation. </a:t>
            </a:r>
          </a:p>
          <a:p>
            <a:endParaRPr lang="en-US" dirty="0" smtClean="0"/>
          </a:p>
          <a:p>
            <a:r>
              <a:rPr lang="en-US" dirty="0" smtClean="0"/>
              <a:t>4. "Who's Speaking Where?" - Overview of history programs throughout the county during the last quarter of 2012. Includes resources for speakers for your organization.</a:t>
            </a:r>
          </a:p>
          <a:p>
            <a:endParaRPr lang="en-US" dirty="0" smtClean="0"/>
          </a:p>
          <a:p>
            <a:r>
              <a:rPr lang="en-US" dirty="0" smtClean="0"/>
              <a:t>5. VIP pre-public preview of the new library facilities, including the new 250 seat theater/auditorium.</a:t>
            </a:r>
          </a:p>
          <a:p>
            <a:endParaRPr lang="en-US" dirty="0" smtClean="0"/>
          </a:p>
          <a:p>
            <a:r>
              <a:rPr lang="en-US" dirty="0" smtClean="0"/>
              <a:t>6. Update on in-service project for county teachers focusing on Burlington County History and local Historical resources. </a:t>
            </a:r>
          </a:p>
          <a:p>
            <a:r>
              <a:rPr lang="en-US" dirty="0" smtClean="0"/>
              <a:t>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86800" cy="6740307"/>
          </a:xfrm>
          <a:prstGeom prst="rect">
            <a:avLst/>
          </a:prstGeom>
        </p:spPr>
        <p:txBody>
          <a:bodyPr wrap="square">
            <a:spAutoFit/>
          </a:bodyPr>
          <a:lstStyle/>
          <a:p>
            <a:pPr algn="ctr"/>
            <a:r>
              <a:rPr lang="en-US" b="1" dirty="0" smtClean="0">
                <a:solidFill>
                  <a:srgbClr val="C00000"/>
                </a:solidFill>
              </a:rPr>
              <a:t>FAMILY EVENTS AT THE BURLINGTON COUNTY HISTORICAL SOCIETY</a:t>
            </a:r>
            <a:endParaRPr lang="en-US" dirty="0" smtClean="0">
              <a:solidFill>
                <a:srgbClr val="C00000"/>
              </a:solidFill>
            </a:endParaRPr>
          </a:p>
          <a:p>
            <a:pPr algn="ctr"/>
            <a:r>
              <a:rPr lang="en-US" b="1" dirty="0" smtClean="0">
                <a:solidFill>
                  <a:srgbClr val="C00000"/>
                </a:solidFill>
              </a:rPr>
              <a:t>All are on Saturdays  from 2-4 except the first one</a:t>
            </a:r>
            <a:endParaRPr lang="en-US" dirty="0" smtClean="0">
              <a:solidFill>
                <a:srgbClr val="C00000"/>
              </a:solidFill>
            </a:endParaRPr>
          </a:p>
          <a:p>
            <a:endParaRPr lang="en-US" sz="800" dirty="0" smtClean="0"/>
          </a:p>
          <a:p>
            <a:r>
              <a:rPr lang="en-US" b="1" dirty="0" smtClean="0"/>
              <a:t>October 13: 2-4</a:t>
            </a:r>
            <a:endParaRPr lang="en-US" dirty="0" smtClean="0"/>
          </a:p>
          <a:p>
            <a:r>
              <a:rPr lang="en-US" dirty="0" smtClean="0"/>
              <a:t>Pumpkin-</a:t>
            </a:r>
            <a:r>
              <a:rPr lang="en-US" dirty="0" err="1" smtClean="0"/>
              <a:t>palooza</a:t>
            </a:r>
            <a:endParaRPr lang="en-US" dirty="0" smtClean="0"/>
          </a:p>
          <a:p>
            <a:r>
              <a:rPr lang="en-US" dirty="0" smtClean="0"/>
              <a:t>A harvest festival with pumpkin painting, games and more</a:t>
            </a:r>
            <a:br>
              <a:rPr lang="en-US" dirty="0" smtClean="0"/>
            </a:br>
            <a:endParaRPr lang="en-US" dirty="0" smtClean="0"/>
          </a:p>
          <a:p>
            <a:r>
              <a:rPr lang="en-US" b="1" dirty="0" smtClean="0"/>
              <a:t>October 27: 2-4</a:t>
            </a:r>
            <a:endParaRPr lang="en-US" dirty="0" smtClean="0"/>
          </a:p>
          <a:p>
            <a:r>
              <a:rPr lang="en-US" dirty="0" smtClean="0"/>
              <a:t>Ghostly Tales: Storyteller Dennis Strain will make you laugh and shiver with his ghost stories form New Jersey! Crafts, snacks, and more!</a:t>
            </a:r>
            <a:br>
              <a:rPr lang="en-US" dirty="0" smtClean="0"/>
            </a:br>
            <a:endParaRPr lang="en-US" dirty="0" smtClean="0"/>
          </a:p>
          <a:p>
            <a:r>
              <a:rPr lang="en-US" b="1" dirty="0" smtClean="0"/>
              <a:t>November 3: 2-4</a:t>
            </a:r>
            <a:endParaRPr lang="en-US" dirty="0" smtClean="0"/>
          </a:p>
          <a:p>
            <a:r>
              <a:rPr lang="en-US" dirty="0" smtClean="0"/>
              <a:t>Pineland Pals! Enjoy snacks, crafts, and children's stories from the Pinelands with </a:t>
            </a:r>
            <a:r>
              <a:rPr lang="en-US" dirty="0" err="1" smtClean="0"/>
              <a:t>Roni</a:t>
            </a:r>
            <a:r>
              <a:rPr lang="en-US" dirty="0" smtClean="0"/>
              <a:t> Strain, author of "A Tree Frog in the Cranberry Bog," and more!</a:t>
            </a:r>
            <a:br>
              <a:rPr lang="en-US" dirty="0" smtClean="0"/>
            </a:br>
            <a:endParaRPr lang="en-US" dirty="0" smtClean="0"/>
          </a:p>
          <a:p>
            <a:r>
              <a:rPr lang="en-US" b="1" dirty="0" smtClean="0"/>
              <a:t>November 17: 2-4</a:t>
            </a:r>
            <a:endParaRPr lang="en-US" dirty="0" smtClean="0"/>
          </a:p>
          <a:p>
            <a:r>
              <a:rPr lang="en-US" dirty="0" smtClean="0"/>
              <a:t>Celebrate Thanksgiving with Native American games and crafts! Explore the differences between the Wampanoag at the first Thanksgiving to New Jersey's </a:t>
            </a:r>
            <a:r>
              <a:rPr lang="en-US" dirty="0" err="1" smtClean="0"/>
              <a:t>Lenni</a:t>
            </a:r>
            <a:r>
              <a:rPr lang="en-US" dirty="0" smtClean="0"/>
              <a:t> </a:t>
            </a:r>
            <a:r>
              <a:rPr lang="en-US" dirty="0" err="1" smtClean="0"/>
              <a:t>Lenape</a:t>
            </a:r>
            <a:r>
              <a:rPr lang="en-US" dirty="0" smtClean="0"/>
              <a:t> culture.</a:t>
            </a:r>
            <a:br>
              <a:rPr lang="en-US" dirty="0" smtClean="0"/>
            </a:br>
            <a:endParaRPr lang="en-US" dirty="0" smtClean="0"/>
          </a:p>
          <a:p>
            <a:r>
              <a:rPr lang="en-US" b="1" dirty="0" smtClean="0"/>
              <a:t>December 7</a:t>
            </a:r>
            <a:r>
              <a:rPr lang="en-US" dirty="0" smtClean="0"/>
              <a:t>: (Friday) See above for Charlie </a:t>
            </a:r>
            <a:r>
              <a:rPr lang="en-US" dirty="0" err="1" smtClean="0"/>
              <a:t>Breingan</a:t>
            </a:r>
            <a:r>
              <a:rPr lang="en-US" dirty="0" smtClean="0"/>
              <a:t> event</a:t>
            </a:r>
            <a:br>
              <a:rPr lang="en-US" dirty="0" smtClean="0"/>
            </a:br>
            <a:endParaRPr lang="en-US" dirty="0" smtClean="0"/>
          </a:p>
          <a:p>
            <a:r>
              <a:rPr lang="en-US" b="1" dirty="0" smtClean="0"/>
              <a:t>December 15: 2-4</a:t>
            </a:r>
            <a:endParaRPr lang="en-US" dirty="0" smtClean="0"/>
          </a:p>
          <a:p>
            <a:r>
              <a:rPr lang="en-US" dirty="0" smtClean="0"/>
              <a:t>Winter Festival: Vote for your favorite entry at our Gingerbread House contest. Holiday crafts, snacks, and more!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04800"/>
            <a:ext cx="8077200" cy="3139321"/>
          </a:xfrm>
          <a:prstGeom prst="rect">
            <a:avLst/>
          </a:prstGeom>
        </p:spPr>
        <p:txBody>
          <a:bodyPr wrap="square">
            <a:spAutoFit/>
          </a:bodyPr>
          <a:lstStyle/>
          <a:p>
            <a:pPr algn="ctr"/>
            <a:r>
              <a:rPr lang="en-US" b="1" dirty="0" smtClean="0">
                <a:solidFill>
                  <a:srgbClr val="C00000"/>
                </a:solidFill>
              </a:rPr>
              <a:t>SOUTHAMPTON HISTORICAL SOCIETY – 2011-2012 -2013 </a:t>
            </a:r>
            <a:endParaRPr lang="en-US" dirty="0" smtClean="0">
              <a:solidFill>
                <a:srgbClr val="C00000"/>
              </a:solidFill>
            </a:endParaRPr>
          </a:p>
          <a:p>
            <a:pPr algn="ctr"/>
            <a:r>
              <a:rPr lang="en-US" b="1" dirty="0" smtClean="0">
                <a:solidFill>
                  <a:srgbClr val="C00000"/>
                </a:solidFill>
              </a:rPr>
              <a:t>FIRST MONDAY MEETINGS – OLDE TOWN HALL, 25 PLUM ST.7:30 PM</a:t>
            </a:r>
            <a:endParaRPr lang="en-US" dirty="0" smtClean="0">
              <a:solidFill>
                <a:srgbClr val="C00000"/>
              </a:solidFill>
            </a:endParaRPr>
          </a:p>
          <a:p>
            <a:pPr algn="ctr"/>
            <a:r>
              <a:rPr lang="en-US" b="1" dirty="0" smtClean="0">
                <a:solidFill>
                  <a:srgbClr val="C00000"/>
                </a:solidFill>
              </a:rPr>
              <a:t>Program Chairman: Joe </a:t>
            </a:r>
            <a:r>
              <a:rPr lang="en-US" b="1" dirty="0" err="1" smtClean="0">
                <a:solidFill>
                  <a:srgbClr val="C00000"/>
                </a:solidFill>
              </a:rPr>
              <a:t>Laufer</a:t>
            </a:r>
            <a:endParaRPr lang="en-US" dirty="0" smtClean="0">
              <a:solidFill>
                <a:srgbClr val="C00000"/>
              </a:solidFill>
            </a:endParaRPr>
          </a:p>
          <a:p>
            <a:pPr algn="ctr"/>
            <a:r>
              <a:rPr lang="en-US" b="1" dirty="0" smtClean="0">
                <a:solidFill>
                  <a:srgbClr val="C00000"/>
                </a:solidFill>
              </a:rPr>
              <a:t>Email: info@BurlcoHistorian.com </a:t>
            </a:r>
            <a:endParaRPr lang="en-US" dirty="0" smtClean="0">
              <a:solidFill>
                <a:srgbClr val="C00000"/>
              </a:solidFill>
            </a:endParaRPr>
          </a:p>
          <a:p>
            <a:r>
              <a:rPr lang="en-US" dirty="0" smtClean="0">
                <a:solidFill>
                  <a:srgbClr val="C00000"/>
                </a:solidFill>
              </a:rPr>
              <a:t> </a:t>
            </a:r>
          </a:p>
          <a:p>
            <a:r>
              <a:rPr lang="en-US" b="1" dirty="0" smtClean="0"/>
              <a:t>October 1</a:t>
            </a:r>
            <a:r>
              <a:rPr lang="en-US" dirty="0" smtClean="0"/>
              <a:t> : Larry </a:t>
            </a:r>
            <a:r>
              <a:rPr lang="en-US" dirty="0" err="1" smtClean="0"/>
              <a:t>Tigar</a:t>
            </a:r>
            <a:r>
              <a:rPr lang="en-US" dirty="0" smtClean="0"/>
              <a:t>: Mount Holly - Then and Now - In Pictures</a:t>
            </a:r>
          </a:p>
          <a:p>
            <a:r>
              <a:rPr lang="en-US" dirty="0" smtClean="0"/>
              <a:t>November 5: Stacy Flora Roth: Soldiers Without Guns: Women Defense Workers of WW II</a:t>
            </a:r>
          </a:p>
          <a:p>
            <a:endParaRPr lang="en-US" dirty="0" smtClean="0"/>
          </a:p>
          <a:p>
            <a:r>
              <a:rPr lang="en-US" b="1" dirty="0" smtClean="0"/>
              <a:t>December 3:</a:t>
            </a:r>
            <a:r>
              <a:rPr lang="en-US" dirty="0" smtClean="0"/>
              <a:t> Ian Johns: The Battle of Iron Works Hill: Burlington County's Contribution to Washington's Victory at Trenton in 1776.</a:t>
            </a:r>
            <a:endParaRPr lang="en-US" dirty="0"/>
          </a:p>
        </p:txBody>
      </p:sp>
      <p:sp>
        <p:nvSpPr>
          <p:cNvPr id="3" name="Rectangle 2"/>
          <p:cNvSpPr/>
          <p:nvPr/>
        </p:nvSpPr>
        <p:spPr>
          <a:xfrm>
            <a:off x="304800" y="4038600"/>
            <a:ext cx="8458200" cy="2400657"/>
          </a:xfrm>
          <a:prstGeom prst="rect">
            <a:avLst/>
          </a:prstGeom>
        </p:spPr>
        <p:txBody>
          <a:bodyPr wrap="square">
            <a:spAutoFit/>
          </a:bodyPr>
          <a:lstStyle/>
          <a:p>
            <a:r>
              <a:rPr lang="en-US" b="1" dirty="0" smtClean="0"/>
              <a:t>2013</a:t>
            </a:r>
          </a:p>
          <a:p>
            <a:endParaRPr lang="en-US" b="1" dirty="0" smtClean="0"/>
          </a:p>
          <a:p>
            <a:r>
              <a:rPr lang="en-US" b="1" dirty="0" smtClean="0"/>
              <a:t>March 4 : </a:t>
            </a:r>
            <a:r>
              <a:rPr lang="en-US" dirty="0" smtClean="0"/>
              <a:t>Barbara </a:t>
            </a:r>
            <a:r>
              <a:rPr lang="en-US" dirty="0" err="1" smtClean="0"/>
              <a:t>Solem</a:t>
            </a:r>
            <a:r>
              <a:rPr lang="en-US" dirty="0" smtClean="0"/>
              <a:t>-Stull: Ghost Towns &amp; Other Quirky Places in the New Jersey Pine Barrens</a:t>
            </a:r>
          </a:p>
          <a:p>
            <a:endParaRPr lang="en-US" sz="800" dirty="0" smtClean="0"/>
          </a:p>
          <a:p>
            <a:r>
              <a:rPr lang="en-US" b="1" dirty="0" smtClean="0"/>
              <a:t>April 1 : </a:t>
            </a:r>
            <a:r>
              <a:rPr lang="en-US" dirty="0" smtClean="0"/>
              <a:t>Betsy Carpenter: Elias Wright: Teacher, Military Leader, Surveyor Extraordinaire.</a:t>
            </a:r>
          </a:p>
          <a:p>
            <a:r>
              <a:rPr lang="en-US" sz="800" dirty="0" smtClean="0"/>
              <a:t> </a:t>
            </a:r>
          </a:p>
          <a:p>
            <a:r>
              <a:rPr lang="en-US" b="1" dirty="0" smtClean="0"/>
              <a:t>May 6: </a:t>
            </a:r>
            <a:r>
              <a:rPr lang="en-US" dirty="0" smtClean="0"/>
              <a:t>Clifford W. Zink, Author: "The Roebling Legacy" </a:t>
            </a:r>
          </a:p>
          <a:p>
            <a:endParaRPr lang="en-US" sz="800" dirty="0" smtClean="0"/>
          </a:p>
          <a:p>
            <a:r>
              <a:rPr lang="en-US" b="1" dirty="0" smtClean="0"/>
              <a:t>June 3 : </a:t>
            </a:r>
            <a:r>
              <a:rPr lang="en-US" dirty="0" smtClean="0"/>
              <a:t>(no speaker): Strawberries, Stories and Surprises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533400" y="609600"/>
            <a:ext cx="8153400"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Arial" charset="0"/>
                <a:cs typeface="Arial" charset="0"/>
              </a:rPr>
              <a:t>MEDFORD HISTORICAL SOCIETY - 2012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C00000"/>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Arial" charset="0"/>
                <a:cs typeface="Arial" charset="0"/>
              </a:rPr>
              <a:t>First Thursday - Medford Friends Meeting House,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Arial" charset="0"/>
                <a:cs typeface="Arial" charset="0"/>
              </a:rPr>
              <a:t>14 Union St., Medford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C00000"/>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Arial" charset="0"/>
                <a:cs typeface="Arial" charset="0"/>
              </a:rPr>
              <a:t>Program Chairperson: Janet Jackson Gould: 609-654-6485 - jsjacksongould@comcast.net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latin typeface="Arial" charset="0"/>
                <a:cs typeface="Arial" charset="0"/>
              </a:rPr>
              <a:t>October 4:</a:t>
            </a:r>
            <a:r>
              <a:rPr kumimoji="0" lang="en-US" sz="2000" b="0" i="0" u="none" strike="noStrike" cap="none" normalizeH="0" baseline="0" dirty="0" smtClean="0">
                <a:ln>
                  <a:noFill/>
                </a:ln>
                <a:solidFill>
                  <a:schemeClr val="tx1"/>
                </a:solidFill>
                <a:effectLst/>
                <a:latin typeface="Arial" charset="0"/>
                <a:cs typeface="Arial" charset="0"/>
              </a:rPr>
              <a:t> "Medford" - presented by Dennis McDonald (Author of Arcadia Photo book on Medford)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0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latin typeface="Arial" charset="0"/>
                <a:cs typeface="Arial" charset="0"/>
              </a:rPr>
              <a:t>November 1:</a:t>
            </a:r>
            <a:r>
              <a:rPr kumimoji="0" lang="en-US" sz="2000" b="0" i="0" u="none" strike="noStrike" cap="none" normalizeH="0" baseline="0" dirty="0" smtClean="0">
                <a:ln>
                  <a:noFill/>
                </a:ln>
                <a:solidFill>
                  <a:schemeClr val="tx1"/>
                </a:solidFill>
                <a:effectLst/>
                <a:latin typeface="Arial" charset="0"/>
                <a:cs typeface="Arial" charset="0"/>
              </a:rPr>
              <a:t> Scandals, Rumors &amp; Dirty Rotten Lies, by Dorothy </a:t>
            </a:r>
            <a:r>
              <a:rPr kumimoji="0" lang="en-US" sz="2000" b="0" i="0" u="none" strike="noStrike" cap="none" normalizeH="0" baseline="0" dirty="0" err="1" smtClean="0">
                <a:ln>
                  <a:noFill/>
                </a:ln>
                <a:solidFill>
                  <a:schemeClr val="tx1"/>
                </a:solidFill>
                <a:effectLst/>
                <a:latin typeface="Arial" charset="0"/>
                <a:cs typeface="Arial" charset="0"/>
              </a:rPr>
              <a:t>Stanaitis</a:t>
            </a:r>
            <a:r>
              <a:rPr kumimoji="0" lang="en-US" sz="20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0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latin typeface="Arial" charset="0"/>
                <a:cs typeface="Arial" charset="0"/>
              </a:rPr>
              <a:t>December 6:</a:t>
            </a:r>
            <a:r>
              <a:rPr kumimoji="0" lang="en-US" sz="2000" b="0" i="0" u="none" strike="noStrike" cap="none" normalizeH="0" baseline="0" dirty="0" smtClean="0">
                <a:ln>
                  <a:noFill/>
                </a:ln>
                <a:solidFill>
                  <a:schemeClr val="tx1"/>
                </a:solidFill>
                <a:effectLst/>
                <a:latin typeface="Arial" charset="0"/>
                <a:cs typeface="Arial" charset="0"/>
              </a:rPr>
              <a:t> Songs of the Season, by Charlie </a:t>
            </a:r>
            <a:r>
              <a:rPr kumimoji="0" lang="en-US" sz="2000" b="0" i="0" u="none" strike="noStrike" cap="none" normalizeH="0" baseline="0" dirty="0" err="1" smtClean="0">
                <a:ln>
                  <a:noFill/>
                </a:ln>
                <a:solidFill>
                  <a:schemeClr val="tx1"/>
                </a:solidFill>
                <a:effectLst/>
                <a:latin typeface="Arial" charset="0"/>
                <a:cs typeface="Arial" charset="0"/>
              </a:rPr>
              <a:t>Zahm</a:t>
            </a:r>
            <a:r>
              <a:rPr kumimoji="0" lang="en-US" sz="20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2152650"/>
          </a:xfrm>
          <a:blipFill>
            <a:blip r:embed="rId2" cstate="print"/>
            <a:tile tx="0" ty="0" sx="100000" sy="100000" flip="none" algn="tl"/>
          </a:blipFill>
        </p:spPr>
        <p:txBody>
          <a:bodyPr>
            <a:normAutofit/>
          </a:bodyPr>
          <a:lstStyle/>
          <a:p>
            <a:r>
              <a:rPr lang="en-US" dirty="0" err="1" smtClean="0"/>
              <a:t>Wayfinding</a:t>
            </a:r>
            <a:r>
              <a:rPr lang="en-US" dirty="0" smtClean="0"/>
              <a:t> Signs </a:t>
            </a:r>
            <a:br>
              <a:rPr lang="en-US" dirty="0" smtClean="0"/>
            </a:br>
            <a:r>
              <a:rPr lang="en-US" dirty="0" smtClean="0"/>
              <a:t>and </a:t>
            </a:r>
            <a:br>
              <a:rPr lang="en-US" dirty="0" smtClean="0"/>
            </a:br>
            <a:r>
              <a:rPr lang="en-US" dirty="0" smtClean="0"/>
              <a:t>Historical Markers</a:t>
            </a:r>
            <a:endParaRPr lang="en-US" dirty="0"/>
          </a:p>
        </p:txBody>
      </p:sp>
      <p:sp>
        <p:nvSpPr>
          <p:cNvPr id="3" name="Subtitle 2"/>
          <p:cNvSpPr>
            <a:spLocks noGrp="1"/>
          </p:cNvSpPr>
          <p:nvPr>
            <p:ph type="subTitle" idx="1"/>
          </p:nvPr>
        </p:nvSpPr>
        <p:spPr>
          <a:xfrm>
            <a:off x="1371600" y="3886200"/>
            <a:ext cx="6400800" cy="1219200"/>
          </a:xfrm>
          <a:blipFill>
            <a:blip r:embed="rId3" cstate="print"/>
            <a:tile tx="0" ty="0" sx="100000" sy="100000" flip="none" algn="tl"/>
          </a:blipFill>
          <a:ln>
            <a:solidFill>
              <a:schemeClr val="accent1"/>
            </a:solidFill>
          </a:ln>
        </p:spPr>
        <p:txBody>
          <a:bodyPr/>
          <a:lstStyle/>
          <a:p>
            <a:r>
              <a:rPr lang="en-US" b="1" i="1" dirty="0" smtClean="0">
                <a:solidFill>
                  <a:schemeClr val="accent6">
                    <a:lumMod val="50000"/>
                  </a:schemeClr>
                </a:solidFill>
              </a:rPr>
              <a:t>Burlington County </a:t>
            </a:r>
            <a:br>
              <a:rPr lang="en-US" b="1" i="1" dirty="0" smtClean="0">
                <a:solidFill>
                  <a:schemeClr val="accent6">
                    <a:lumMod val="50000"/>
                  </a:schemeClr>
                </a:solidFill>
              </a:rPr>
            </a:br>
            <a:r>
              <a:rPr lang="en-US" b="1" i="1" dirty="0" smtClean="0">
                <a:solidFill>
                  <a:schemeClr val="accent6">
                    <a:lumMod val="50000"/>
                  </a:schemeClr>
                </a:solidFill>
              </a:rPr>
              <a:t>Exemplars and Resources</a:t>
            </a:r>
            <a:endParaRPr lang="en-US" b="1" i="1" dirty="0">
              <a:solidFill>
                <a:schemeClr val="accent6">
                  <a:lumMod val="50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381000"/>
            <a:ext cx="8229600" cy="1143000"/>
          </a:xfrm>
          <a:blipFill>
            <a:blip r:embed="rId2" cstate="print"/>
            <a:tile tx="0" ty="0" sx="100000" sy="100000" flip="none" algn="tl"/>
          </a:blipFill>
        </p:spPr>
        <p:txBody>
          <a:bodyPr/>
          <a:lstStyle/>
          <a:p>
            <a:r>
              <a:rPr lang="en-US" dirty="0" smtClean="0"/>
              <a:t>MEDFORD</a:t>
            </a:r>
            <a:endParaRPr lang="en-US" dirty="0"/>
          </a:p>
        </p:txBody>
      </p:sp>
      <p:sp>
        <p:nvSpPr>
          <p:cNvPr id="3" name="Content Placeholder 2"/>
          <p:cNvSpPr>
            <a:spLocks noGrp="1"/>
          </p:cNvSpPr>
          <p:nvPr>
            <p:ph idx="4294967295"/>
          </p:nvPr>
        </p:nvSpPr>
        <p:spPr>
          <a:xfrm>
            <a:off x="457200" y="1828800"/>
            <a:ext cx="8229600" cy="4525963"/>
          </a:xfrm>
          <a:blipFill>
            <a:blip r:embed="rId2" cstate="print"/>
            <a:tile tx="0" ty="0" sx="100000" sy="100000" flip="none" algn="tl"/>
          </a:blipFill>
        </p:spPr>
        <p:txBody>
          <a:bodyPr/>
          <a:lstStyle/>
          <a:p>
            <a:r>
              <a:rPr lang="en-US" dirty="0" smtClean="0"/>
              <a:t>More Historical Markers per capita than any other community in Burlington County</a:t>
            </a:r>
          </a:p>
          <a:p>
            <a:r>
              <a:rPr lang="en-US" dirty="0" smtClean="0"/>
              <a:t>63 Historic Sites Markers</a:t>
            </a:r>
          </a:p>
          <a:p>
            <a:pPr lvl="1"/>
            <a:r>
              <a:rPr lang="en-US" dirty="0"/>
              <a:t>	</a:t>
            </a:r>
            <a:r>
              <a:rPr lang="en-US" dirty="0" smtClean="0"/>
              <a:t>35 sites within Medford Village</a:t>
            </a:r>
          </a:p>
          <a:p>
            <a:pPr lvl="1"/>
            <a:r>
              <a:rPr lang="en-US" dirty="0"/>
              <a:t>	</a:t>
            </a:r>
            <a:r>
              <a:rPr lang="en-US" dirty="0" smtClean="0"/>
              <a:t>28 sites outside Medford Village</a:t>
            </a:r>
          </a:p>
          <a:p>
            <a:r>
              <a:rPr lang="en-US" dirty="0" smtClean="0"/>
              <a:t>A project of the Medford Historic Advisory Board celebrating the Sesquicentennial of Medford Township: 1847-1997</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images1.snapfish.com/232323232%7Ffp64%3Dot%3E2326%3D5%3A5%3D83%3C%3DXROQDF%3E23235%3B4699%3B9%3Aot1lsi"/>
          <p:cNvPicPr>
            <a:picLocks noChangeAspect="1" noChangeArrowheads="1"/>
          </p:cNvPicPr>
          <p:nvPr/>
        </p:nvPicPr>
        <p:blipFill>
          <a:blip r:embed="rId2" cstate="print"/>
          <a:srcRect/>
          <a:stretch>
            <a:fillRect/>
          </a:stretch>
        </p:blipFill>
        <p:spPr bwMode="auto">
          <a:xfrm rot="21185422">
            <a:off x="431670" y="327097"/>
            <a:ext cx="3628489" cy="2721368"/>
          </a:xfrm>
          <a:prstGeom prst="rect">
            <a:avLst/>
          </a:prstGeom>
          <a:noFill/>
        </p:spPr>
      </p:pic>
      <p:sp>
        <p:nvSpPr>
          <p:cNvPr id="163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639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16392" name="Picture 8" descr="http://images1.snapfish.com/232323232%7Ffp64%3Dot%3E2326%3D5%3A5%3D83%3C%3DXROQDF%3E23235%3B46%3A3948ot1lsi"/>
          <p:cNvPicPr>
            <a:picLocks noChangeAspect="1" noChangeArrowheads="1"/>
          </p:cNvPicPr>
          <p:nvPr/>
        </p:nvPicPr>
        <p:blipFill>
          <a:blip r:embed="rId3" cstate="print"/>
          <a:srcRect/>
          <a:stretch>
            <a:fillRect/>
          </a:stretch>
        </p:blipFill>
        <p:spPr bwMode="auto">
          <a:xfrm rot="388626">
            <a:off x="290194" y="3985867"/>
            <a:ext cx="3523119" cy="2642340"/>
          </a:xfrm>
          <a:prstGeom prst="rect">
            <a:avLst/>
          </a:prstGeom>
          <a:noFill/>
        </p:spPr>
      </p:pic>
      <p:pic>
        <p:nvPicPr>
          <p:cNvPr id="16394" name="Picture 10" descr="http://images1.snapfish.com/232323232%7Ffp63%3Dot%3E2326%3D5%3A5%3D83%3C%3DXROQDF%3E23235%3B46%3A44%3C3ot1lsi"/>
          <p:cNvPicPr>
            <a:picLocks noChangeAspect="1" noChangeArrowheads="1"/>
          </p:cNvPicPr>
          <p:nvPr/>
        </p:nvPicPr>
        <p:blipFill>
          <a:blip r:embed="rId4" cstate="print"/>
          <a:srcRect/>
          <a:stretch>
            <a:fillRect/>
          </a:stretch>
        </p:blipFill>
        <p:spPr bwMode="auto">
          <a:xfrm rot="21257414">
            <a:off x="5233849" y="3718299"/>
            <a:ext cx="3688122" cy="2766092"/>
          </a:xfrm>
          <a:prstGeom prst="rect">
            <a:avLst/>
          </a:prstGeom>
          <a:noFill/>
        </p:spPr>
      </p:pic>
      <p:pic>
        <p:nvPicPr>
          <p:cNvPr id="8" name="Picture 2" descr="http://images1.snapfish.com/232323232%7Ffp64%3Dot%3E2326%3D5%3A5%3D83%3C%3DXROQDF%3E23235%3B469%3C8%3C%3Bot1lsi"/>
          <p:cNvPicPr>
            <a:picLocks noChangeAspect="1" noChangeArrowheads="1"/>
          </p:cNvPicPr>
          <p:nvPr/>
        </p:nvPicPr>
        <p:blipFill>
          <a:blip r:embed="rId5" cstate="print"/>
          <a:srcRect/>
          <a:stretch>
            <a:fillRect/>
          </a:stretch>
        </p:blipFill>
        <p:spPr bwMode="auto">
          <a:xfrm rot="491936">
            <a:off x="4817157" y="378029"/>
            <a:ext cx="3843193" cy="2882396"/>
          </a:xfrm>
          <a:prstGeom prst="rect">
            <a:avLst/>
          </a:prstGeom>
          <a:noFill/>
        </p:spPr>
      </p:pic>
      <p:pic>
        <p:nvPicPr>
          <p:cNvPr id="2"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36909" y="2438400"/>
            <a:ext cx="2499561" cy="18702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Wave 8"/>
          <p:cNvSpPr/>
          <p:nvPr/>
        </p:nvSpPr>
        <p:spPr>
          <a:xfrm>
            <a:off x="8001000" y="6858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42 </a:t>
            </a:r>
            <a:r>
              <a:rPr lang="en-US" sz="1000" b="1" dirty="0" err="1" smtClean="0">
                <a:solidFill>
                  <a:schemeClr val="bg1">
                    <a:lumMod val="85000"/>
                  </a:schemeClr>
                </a:solidFill>
              </a:rPr>
              <a:t>wds</a:t>
            </a:r>
            <a:r>
              <a:rPr lang="en-US" dirty="0" smtClean="0"/>
              <a:t>.</a:t>
            </a:r>
            <a:endParaRPr lang="en-US" dirty="0"/>
          </a:p>
        </p:txBody>
      </p:sp>
      <p:sp>
        <p:nvSpPr>
          <p:cNvPr id="11" name="Wave 10"/>
          <p:cNvSpPr/>
          <p:nvPr/>
        </p:nvSpPr>
        <p:spPr>
          <a:xfrm>
            <a:off x="7924800" y="37338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28 </a:t>
            </a:r>
            <a:r>
              <a:rPr lang="en-US" sz="1000" b="1" dirty="0" err="1" smtClean="0">
                <a:solidFill>
                  <a:schemeClr val="bg1">
                    <a:lumMod val="85000"/>
                  </a:schemeClr>
                </a:solidFill>
              </a:rPr>
              <a:t>wds</a:t>
            </a:r>
            <a:r>
              <a:rPr lang="en-US" dirty="0" smtClean="0"/>
              <a:t>.</a:t>
            </a:r>
            <a:endParaRPr lang="en-US" dirty="0"/>
          </a:p>
        </p:txBody>
      </p:sp>
      <p:sp>
        <p:nvSpPr>
          <p:cNvPr id="12" name="Wave 11"/>
          <p:cNvSpPr/>
          <p:nvPr/>
        </p:nvSpPr>
        <p:spPr>
          <a:xfrm>
            <a:off x="2895600" y="35052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21 </a:t>
            </a:r>
            <a:r>
              <a:rPr lang="en-US" sz="1000" b="1" dirty="0" err="1" smtClean="0">
                <a:solidFill>
                  <a:schemeClr val="bg1">
                    <a:lumMod val="85000"/>
                  </a:schemeClr>
                </a:solidFill>
              </a:rPr>
              <a:t>wds</a:t>
            </a:r>
            <a:r>
              <a:rPr lang="en-US" dirty="0" smtClean="0"/>
              <a:t>.</a:t>
            </a:r>
            <a:endParaRPr lang="en-US" dirty="0"/>
          </a:p>
        </p:txBody>
      </p:sp>
      <p:sp>
        <p:nvSpPr>
          <p:cNvPr id="13" name="Wave 12"/>
          <p:cNvSpPr/>
          <p:nvPr/>
        </p:nvSpPr>
        <p:spPr>
          <a:xfrm>
            <a:off x="3276600" y="152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34 </a:t>
            </a:r>
            <a:r>
              <a:rPr lang="en-US" sz="1000" b="1" dirty="0" err="1" smtClean="0">
                <a:solidFill>
                  <a:schemeClr val="bg1">
                    <a:lumMod val="85000"/>
                  </a:schemeClr>
                </a:solidFill>
              </a:rPr>
              <a:t>wds</a:t>
            </a:r>
            <a:r>
              <a:rPr lang="en-US" dirty="0" smtClean="0"/>
              <a:t>.</a:t>
            </a:r>
            <a:endParaRPr lang="en-US" dirty="0"/>
          </a:p>
        </p:txBody>
      </p:sp>
      <p:sp>
        <p:nvSpPr>
          <p:cNvPr id="14" name="Wave 13"/>
          <p:cNvSpPr/>
          <p:nvPr/>
        </p:nvSpPr>
        <p:spPr>
          <a:xfrm>
            <a:off x="3048000" y="63246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26 </a:t>
            </a:r>
            <a:r>
              <a:rPr lang="en-US" sz="1000" b="1" dirty="0" err="1" smtClean="0">
                <a:solidFill>
                  <a:schemeClr val="bg1">
                    <a:lumMod val="85000"/>
                  </a:schemeClr>
                </a:solidFill>
              </a:rPr>
              <a:t>wds</a:t>
            </a:r>
            <a:r>
              <a:rPr lang="en-US" dirty="0" smtClean="0"/>
              <a:t>.</a:t>
            </a:r>
            <a:endParaRPr lang="en-US" dirty="0"/>
          </a:p>
        </p:txBody>
      </p:sp>
      <p:sp>
        <p:nvSpPr>
          <p:cNvPr id="15" name="TextBox 14"/>
          <p:cNvSpPr txBox="1"/>
          <p:nvPr/>
        </p:nvSpPr>
        <p:spPr>
          <a:xfrm>
            <a:off x="4038600" y="5181600"/>
            <a:ext cx="1143000" cy="492443"/>
          </a:xfrm>
          <a:prstGeom prst="rect">
            <a:avLst/>
          </a:prstGeom>
          <a:noFill/>
        </p:spPr>
        <p:txBody>
          <a:bodyPr wrap="square" rtlCol="0">
            <a:spAutoFit/>
          </a:bodyPr>
          <a:lstStyle/>
          <a:p>
            <a:pPr algn="ctr"/>
            <a:r>
              <a:rPr lang="en-US" sz="1600" dirty="0" smtClean="0"/>
              <a:t>30” x 30”</a:t>
            </a:r>
          </a:p>
          <a:p>
            <a:pPr algn="ctr"/>
            <a:r>
              <a:rPr lang="en-US" sz="1000" dirty="0" smtClean="0"/>
              <a:t>Incl. bubble</a:t>
            </a:r>
            <a:endParaRPr lang="en-US" sz="1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48200" y="893270"/>
            <a:ext cx="4346222" cy="5794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400"/>
            <a:ext cx="5488702"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682425"/>
            <a:ext cx="4114800" cy="584775"/>
          </a:xfrm>
          <a:prstGeom prst="rect">
            <a:avLst/>
          </a:prstGeom>
          <a:noFill/>
        </p:spPr>
        <p:txBody>
          <a:bodyPr wrap="square" rtlCol="0">
            <a:spAutoFit/>
          </a:bodyPr>
          <a:lstStyle/>
          <a:p>
            <a:r>
              <a:rPr lang="en-US" sz="3200" b="1" dirty="0" smtClean="0"/>
              <a:t>15 markers out of 63</a:t>
            </a:r>
            <a:endParaRPr lang="en-US" sz="3200" b="1" dirty="0"/>
          </a:p>
        </p:txBody>
      </p:sp>
      <p:sp>
        <p:nvSpPr>
          <p:cNvPr id="5" name="Wave 4"/>
          <p:cNvSpPr/>
          <p:nvPr/>
        </p:nvSpPr>
        <p:spPr>
          <a:xfrm>
            <a:off x="8077200" y="10668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30 </a:t>
            </a:r>
            <a:r>
              <a:rPr lang="en-US" sz="1000" b="1" dirty="0" err="1" smtClean="0">
                <a:solidFill>
                  <a:schemeClr val="bg1">
                    <a:lumMod val="85000"/>
                  </a:schemeClr>
                </a:solidFill>
              </a:rPr>
              <a:t>wds</a:t>
            </a:r>
            <a:r>
              <a:rPr lang="en-US" dirty="0" smtClean="0"/>
              <a:t>.</a:t>
            </a:r>
            <a:endParaRPr lang="en-US" dirty="0"/>
          </a:p>
        </p:txBody>
      </p:sp>
    </p:spTree>
    <p:extLst>
      <p:ext uri="{BB962C8B-B14F-4D97-AF65-F5344CB8AC3E}">
        <p14:creationId xmlns="" xmlns:p14="http://schemas.microsoft.com/office/powerpoint/2010/main" val="2738341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23900" y="1565731"/>
            <a:ext cx="4320256" cy="5139869"/>
          </a:xfrm>
          <a:prstGeom prst="rect">
            <a:avLst/>
          </a:prstGeom>
          <a:solidFill>
            <a:schemeClr val="accent1">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smtClean="0">
              <a:ln>
                <a:noFill/>
              </a:ln>
              <a:solidFill>
                <a:srgbClr val="00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Arial" charset="0"/>
                <a:cs typeface="Arial" charset="0"/>
              </a:rPr>
              <a:t>A SELF-GUIDED TOUR</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Arial" charset="0"/>
                <a:cs typeface="Arial" charset="0"/>
              </a:rPr>
              <a:t>of</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Arial" charset="0"/>
                <a:cs typeface="Arial" charset="0"/>
              </a:rPr>
              <a:t>63 of Medford's Historic Sites</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cs typeface="Arial" charset="0"/>
              </a:rPr>
              <a:t> </a:t>
            </a:r>
            <a:endParaRPr kumimoji="0" lang="en-US" sz="1600"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PREPARED BY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THE</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MEDFORD HISTORIC</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ADVISORY BOARD</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rgbClr val="000000"/>
                </a:solidFill>
                <a:effectLst/>
                <a:latin typeface="Arial" charset="0"/>
                <a:cs typeface="Arial" charset="0"/>
              </a:rPr>
              <a:t> </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rgbClr val="000000"/>
                </a:solidFill>
                <a:effectLst/>
                <a:latin typeface="Arial" charset="0"/>
                <a:cs typeface="Arial" charset="0"/>
              </a:rPr>
              <a:t>The blue and white historic sites markers are,</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rgbClr val="000000"/>
                </a:solidFill>
                <a:effectLst/>
                <a:latin typeface="Arial" charset="0"/>
                <a:cs typeface="Arial" charset="0"/>
              </a:rPr>
              <a:t>in most instances, placed on private property.</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rgbClr val="000000"/>
                </a:solidFill>
                <a:effectLst/>
                <a:latin typeface="Arial" charset="0"/>
                <a:cs typeface="Arial" charset="0"/>
              </a:rPr>
              <a:t>The public is asked to respect the rights of the</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rgbClr val="000000"/>
                </a:solidFill>
                <a:effectLst/>
                <a:latin typeface="Arial" charset="0"/>
                <a:cs typeface="Arial" charset="0"/>
              </a:rPr>
              <a:t>owners and to regard the signs as information</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rgbClr val="000000"/>
                </a:solidFill>
                <a:effectLst/>
                <a:latin typeface="Arial" charset="0"/>
                <a:cs typeface="Arial" charset="0"/>
              </a:rPr>
              <a:t>and not as invitations to trespass.</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cs typeface="Arial" charset="0"/>
              </a:rPr>
              <a:t> </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cs typeface="Arial" charset="0"/>
              </a:rPr>
              <a:t>2004</a:t>
            </a:r>
            <a:endParaRPr kumimoji="0" lang="en-US" sz="8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cs typeface="Arial" charset="0"/>
            </a:endParaRPr>
          </a:p>
        </p:txBody>
      </p:sp>
      <p:sp>
        <p:nvSpPr>
          <p:cNvPr id="4" name="TextBox 3"/>
          <p:cNvSpPr txBox="1"/>
          <p:nvPr/>
        </p:nvSpPr>
        <p:spPr>
          <a:xfrm>
            <a:off x="381000" y="259757"/>
            <a:ext cx="4343400" cy="1077218"/>
          </a:xfrm>
          <a:prstGeom prst="rect">
            <a:avLst/>
          </a:prstGeom>
          <a:solidFill>
            <a:schemeClr val="accent6">
              <a:lumMod val="40000"/>
              <a:lumOff val="60000"/>
            </a:schemeClr>
          </a:solidFill>
        </p:spPr>
        <p:txBody>
          <a:bodyPr wrap="square" rtlCol="0">
            <a:spAutoFit/>
          </a:bodyPr>
          <a:lstStyle/>
          <a:p>
            <a:pPr algn="ctr"/>
            <a:r>
              <a:rPr lang="en-US" sz="1600" dirty="0" smtClean="0"/>
              <a:t>Booklet with the 63 site descriptions is reproduced on the internet </a:t>
            </a:r>
          </a:p>
          <a:p>
            <a:pPr algn="ctr"/>
            <a:r>
              <a:rPr lang="en-US" sz="1600" dirty="0" smtClean="0"/>
              <a:t>at</a:t>
            </a:r>
            <a:endParaRPr lang="en-US" sz="1600" dirty="0"/>
          </a:p>
          <a:p>
            <a:r>
              <a:rPr lang="en-US" sz="1600" b="1" dirty="0" smtClean="0"/>
              <a:t>http:www.westjerseyhistory.org/books/medsites</a:t>
            </a:r>
            <a:endParaRPr lang="en-US" sz="1600" b="1" dirty="0"/>
          </a:p>
        </p:txBody>
      </p:sp>
      <p:pic>
        <p:nvPicPr>
          <p:cNvPr id="18438" name="Picture 6" descr="http://images1.snapfish.com/232323232%7Ffp8%3C4%3Enu%3D3235%3E4%3B4%3E74%3B%3EWSNRCG%3D32686%3A328%3B339nu0mrj"/>
          <p:cNvPicPr>
            <a:picLocks noChangeAspect="1" noChangeArrowheads="1"/>
          </p:cNvPicPr>
          <p:nvPr/>
        </p:nvPicPr>
        <p:blipFill>
          <a:blip r:embed="rId2" cstate="print"/>
          <a:srcRect/>
          <a:stretch>
            <a:fillRect/>
          </a:stretch>
        </p:blipFill>
        <p:spPr bwMode="auto">
          <a:xfrm>
            <a:off x="5486400" y="4114800"/>
            <a:ext cx="3454399" cy="2590800"/>
          </a:xfrm>
          <a:prstGeom prst="rect">
            <a:avLst/>
          </a:prstGeom>
          <a:noFill/>
        </p:spPr>
      </p:pic>
      <p:pic>
        <p:nvPicPr>
          <p:cNvPr id="6" name="Picture 8" descr="http://images1.snapfish.com/232323232%7Ffp8%3C3%3Enu%3D3235%3E4%3B4%3E74%3B%3EWSNRCG%3D32686%3A876%3B339nu0mrj"/>
          <p:cNvPicPr>
            <a:picLocks noChangeAspect="1" noChangeArrowheads="1"/>
          </p:cNvPicPr>
          <p:nvPr/>
        </p:nvPicPr>
        <p:blipFill>
          <a:blip r:embed="rId3" cstate="print"/>
          <a:srcRect/>
          <a:stretch>
            <a:fillRect/>
          </a:stretch>
        </p:blipFill>
        <p:spPr bwMode="auto">
          <a:xfrm>
            <a:off x="5029200" y="228600"/>
            <a:ext cx="3886200" cy="2914650"/>
          </a:xfrm>
          <a:prstGeom prst="rect">
            <a:avLst/>
          </a:prstGeom>
          <a:noFill/>
        </p:spPr>
      </p:pic>
      <p:pic>
        <p:nvPicPr>
          <p:cNvPr id="7" name="Picture 2" descr="http://images1.snapfish.com/232323232%7Ffp63%3Dot%3E2326%3D5%3A5%3D83%3C%3DXROQDF%3E23235%3B46%3A6%3B73ot1lsi"/>
          <p:cNvPicPr>
            <a:picLocks noChangeAspect="1" noChangeArrowheads="1"/>
          </p:cNvPicPr>
          <p:nvPr/>
        </p:nvPicPr>
        <p:blipFill>
          <a:blip r:embed="rId4" cstate="print"/>
          <a:srcRect/>
          <a:stretch>
            <a:fillRect/>
          </a:stretch>
        </p:blipFill>
        <p:spPr bwMode="auto">
          <a:xfrm>
            <a:off x="4953000" y="1295400"/>
            <a:ext cx="2548890" cy="2743200"/>
          </a:xfrm>
          <a:prstGeom prst="rect">
            <a:avLst/>
          </a:prstGeom>
          <a:noFill/>
        </p:spPr>
      </p:pic>
      <p:sp>
        <p:nvSpPr>
          <p:cNvPr id="8" name="Wave 7"/>
          <p:cNvSpPr/>
          <p:nvPr/>
        </p:nvSpPr>
        <p:spPr>
          <a:xfrm>
            <a:off x="7620000" y="30480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29 </a:t>
            </a:r>
            <a:r>
              <a:rPr lang="en-US" sz="1000" b="1" dirty="0" err="1" smtClean="0">
                <a:solidFill>
                  <a:schemeClr val="bg1">
                    <a:lumMod val="85000"/>
                  </a:schemeClr>
                </a:solidFill>
              </a:rPr>
              <a:t>wds</a:t>
            </a:r>
            <a:r>
              <a:rPr lang="en-US" dirty="0" smtClean="0"/>
              <a:t>.</a:t>
            </a:r>
            <a:endParaRPr lang="en-US" dirty="0"/>
          </a:p>
        </p:txBody>
      </p:sp>
      <p:sp>
        <p:nvSpPr>
          <p:cNvPr id="9" name="Wave 8"/>
          <p:cNvSpPr/>
          <p:nvPr/>
        </p:nvSpPr>
        <p:spPr>
          <a:xfrm>
            <a:off x="5257800" y="5867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29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joseph\Desktop\Documents\HistoriansRoundtable\MedfVilSigns.jpg"/>
          <p:cNvPicPr>
            <a:picLocks noChangeAspect="1" noChangeArrowheads="1"/>
          </p:cNvPicPr>
          <p:nvPr/>
        </p:nvPicPr>
        <p:blipFill>
          <a:blip r:embed="rId2" cstate="print"/>
          <a:srcRect/>
          <a:stretch>
            <a:fillRect/>
          </a:stretch>
        </p:blipFill>
        <p:spPr bwMode="auto">
          <a:xfrm>
            <a:off x="685799" y="94580"/>
            <a:ext cx="4754649" cy="6230020"/>
          </a:xfrm>
          <a:prstGeom prst="rect">
            <a:avLst/>
          </a:prstGeom>
          <a:noFill/>
        </p:spPr>
      </p:pic>
      <p:sp>
        <p:nvSpPr>
          <p:cNvPr id="3" name="TextBox 2"/>
          <p:cNvSpPr txBox="1"/>
          <p:nvPr/>
        </p:nvSpPr>
        <p:spPr>
          <a:xfrm>
            <a:off x="3810000" y="6324600"/>
            <a:ext cx="5029200" cy="369332"/>
          </a:xfrm>
          <a:prstGeom prst="rect">
            <a:avLst/>
          </a:prstGeom>
          <a:noFill/>
        </p:spPr>
        <p:txBody>
          <a:bodyPr wrap="square" rtlCol="0">
            <a:spAutoFit/>
          </a:bodyPr>
          <a:lstStyle/>
          <a:p>
            <a:r>
              <a:rPr lang="en-US" dirty="0" smtClean="0"/>
              <a:t>http:www.westjerseyhistory.org/books/</a:t>
            </a:r>
            <a:r>
              <a:rPr lang="en-US" dirty="0" err="1" smtClean="0"/>
              <a:t>medsites</a:t>
            </a:r>
            <a:endParaRPr lang="en-US" dirty="0"/>
          </a:p>
        </p:txBody>
      </p:sp>
      <p:pic>
        <p:nvPicPr>
          <p:cNvPr id="4" name="Picture 4" descr="http://images1.snapfish.com/232323232%7Ffp63%3Dot%3E2326%3D5%3A5%3D83%3C%3DXROQDF%3E23235%3B469%3B852ot1lsi"/>
          <p:cNvPicPr>
            <a:picLocks noChangeAspect="1" noChangeArrowheads="1"/>
          </p:cNvPicPr>
          <p:nvPr/>
        </p:nvPicPr>
        <p:blipFill>
          <a:blip r:embed="rId3" cstate="print"/>
          <a:srcRect/>
          <a:stretch>
            <a:fillRect/>
          </a:stretch>
        </p:blipFill>
        <p:spPr bwMode="auto">
          <a:xfrm>
            <a:off x="5486400" y="3581400"/>
            <a:ext cx="3352799" cy="2514600"/>
          </a:xfrm>
          <a:prstGeom prst="rect">
            <a:avLst/>
          </a:prstGeom>
          <a:noFill/>
        </p:spPr>
      </p:pic>
      <p:pic>
        <p:nvPicPr>
          <p:cNvPr id="19460" name="Picture 4" descr="http://images1.snapfish.com/232323232%7Ffp63%3Dot%3E2326%3D5%3A5%3D83%3C%3DXROQDF%3E23235%3B4698493ot1lsi"/>
          <p:cNvPicPr>
            <a:picLocks noChangeAspect="1" noChangeArrowheads="1"/>
          </p:cNvPicPr>
          <p:nvPr/>
        </p:nvPicPr>
        <p:blipFill>
          <a:blip r:embed="rId4" cstate="print"/>
          <a:srcRect/>
          <a:stretch>
            <a:fillRect/>
          </a:stretch>
        </p:blipFill>
        <p:spPr bwMode="auto">
          <a:xfrm>
            <a:off x="5943600" y="152400"/>
            <a:ext cx="3048000" cy="2286001"/>
          </a:xfrm>
          <a:prstGeom prst="rect">
            <a:avLst/>
          </a:prstGeom>
          <a:noFill/>
        </p:spPr>
      </p:pic>
      <p:sp>
        <p:nvSpPr>
          <p:cNvPr id="6" name="Wave 5"/>
          <p:cNvSpPr/>
          <p:nvPr/>
        </p:nvSpPr>
        <p:spPr>
          <a:xfrm>
            <a:off x="8153400" y="2057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29 </a:t>
            </a:r>
            <a:r>
              <a:rPr lang="en-US" sz="1000" b="1" dirty="0" err="1" smtClean="0">
                <a:solidFill>
                  <a:schemeClr val="bg1">
                    <a:lumMod val="85000"/>
                  </a:schemeClr>
                </a:solidFill>
              </a:rPr>
              <a:t>wds</a:t>
            </a:r>
            <a:r>
              <a:rPr lang="en-US" dirty="0" smtClean="0"/>
              <a:t>.</a:t>
            </a:r>
            <a:endParaRPr lang="en-US" dirty="0"/>
          </a:p>
        </p:txBody>
      </p:sp>
      <p:sp>
        <p:nvSpPr>
          <p:cNvPr id="7" name="Wave 6"/>
          <p:cNvSpPr/>
          <p:nvPr/>
        </p:nvSpPr>
        <p:spPr>
          <a:xfrm>
            <a:off x="8229600" y="5867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29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oseph\Documents\HistoriansRoundtable\MedfHistSignsTop.jpg"/>
          <p:cNvPicPr>
            <a:picLocks noChangeAspect="1" noChangeArrowheads="1"/>
          </p:cNvPicPr>
          <p:nvPr/>
        </p:nvPicPr>
        <p:blipFill>
          <a:blip r:embed="rId2" cstate="print"/>
          <a:srcRect/>
          <a:stretch>
            <a:fillRect/>
          </a:stretch>
        </p:blipFill>
        <p:spPr bwMode="auto">
          <a:xfrm rot="16200000">
            <a:off x="3065284" y="-93486"/>
            <a:ext cx="3242033" cy="3733798"/>
          </a:xfrm>
          <a:prstGeom prst="rect">
            <a:avLst/>
          </a:prstGeom>
          <a:noFill/>
        </p:spPr>
      </p:pic>
      <p:pic>
        <p:nvPicPr>
          <p:cNvPr id="20483" name="Picture 3" descr="C:\Users\joseph\Documents\HistoriansRoundtable\MedfHistSignsBottom.jpg"/>
          <p:cNvPicPr>
            <a:picLocks noChangeAspect="1" noChangeArrowheads="1"/>
          </p:cNvPicPr>
          <p:nvPr/>
        </p:nvPicPr>
        <p:blipFill>
          <a:blip r:embed="rId3" cstate="print"/>
          <a:srcRect/>
          <a:stretch>
            <a:fillRect/>
          </a:stretch>
        </p:blipFill>
        <p:spPr bwMode="auto">
          <a:xfrm rot="5400000">
            <a:off x="3352798" y="2819402"/>
            <a:ext cx="3048001" cy="3962400"/>
          </a:xfrm>
          <a:prstGeom prst="rect">
            <a:avLst/>
          </a:prstGeom>
          <a:noFill/>
        </p:spPr>
      </p:pic>
      <p:sp>
        <p:nvSpPr>
          <p:cNvPr id="5" name="TextBox 4"/>
          <p:cNvSpPr txBox="1"/>
          <p:nvPr/>
        </p:nvSpPr>
        <p:spPr>
          <a:xfrm>
            <a:off x="457200" y="6327425"/>
            <a:ext cx="5029200" cy="369332"/>
          </a:xfrm>
          <a:prstGeom prst="rect">
            <a:avLst/>
          </a:prstGeom>
          <a:noFill/>
        </p:spPr>
        <p:txBody>
          <a:bodyPr wrap="square" rtlCol="0">
            <a:spAutoFit/>
          </a:bodyPr>
          <a:lstStyle/>
          <a:p>
            <a:r>
              <a:rPr lang="en-US" dirty="0" smtClean="0"/>
              <a:t>http:www.westjerseyhistory.org/books/</a:t>
            </a:r>
            <a:r>
              <a:rPr lang="en-US" dirty="0" err="1" smtClean="0"/>
              <a:t>medsites</a:t>
            </a:r>
            <a:endParaRPr lang="en-US" dirty="0"/>
          </a:p>
        </p:txBody>
      </p:sp>
      <p:pic>
        <p:nvPicPr>
          <p:cNvPr id="6" name="Picture 5" descr="C:\Users\joseph\AppData\Local\Temp\MedfordKirbysMill.jpeg"/>
          <p:cNvPicPr/>
          <p:nvPr/>
        </p:nvPicPr>
        <p:blipFill>
          <a:blip r:embed="rId4" cstate="print"/>
          <a:srcRect/>
          <a:stretch>
            <a:fillRect/>
          </a:stretch>
        </p:blipFill>
        <p:spPr bwMode="auto">
          <a:xfrm>
            <a:off x="228600" y="2838450"/>
            <a:ext cx="2232378" cy="2802467"/>
          </a:xfrm>
          <a:prstGeom prst="rect">
            <a:avLst/>
          </a:prstGeom>
          <a:noFill/>
          <a:ln w="9525">
            <a:noFill/>
            <a:miter lim="800000"/>
            <a:headEnd/>
            <a:tailEnd/>
          </a:ln>
        </p:spPr>
      </p:pic>
      <p:pic>
        <p:nvPicPr>
          <p:cNvPr id="7" name="Picture 4" descr="http://images1.snapfish.com/232323232%7Ffp63%3Dot%3E2326%3D5%3A5%3D83%3C%3DXROQDF%3E23235%3B46%3A6%3A64ot1lsi"/>
          <p:cNvPicPr>
            <a:picLocks noChangeAspect="1" noChangeArrowheads="1"/>
          </p:cNvPicPr>
          <p:nvPr/>
        </p:nvPicPr>
        <p:blipFill>
          <a:blip r:embed="rId5" cstate="print"/>
          <a:srcRect/>
          <a:stretch>
            <a:fillRect/>
          </a:stretch>
        </p:blipFill>
        <p:spPr bwMode="auto">
          <a:xfrm>
            <a:off x="228600" y="98072"/>
            <a:ext cx="2217420" cy="2743200"/>
          </a:xfrm>
          <a:prstGeom prst="rect">
            <a:avLst/>
          </a:prstGeom>
          <a:noFill/>
        </p:spPr>
      </p:pic>
      <p:pic>
        <p:nvPicPr>
          <p:cNvPr id="20486" name="Picture 6" descr="http://images1.snapfish.com/232323232%7Ffp933%3Enu%3D3235%3E4%3B4%3E74%3B%3EWSNRCG%3D32686%3A8757339nu0mrj"/>
          <p:cNvPicPr>
            <a:picLocks noChangeAspect="1" noChangeArrowheads="1"/>
          </p:cNvPicPr>
          <p:nvPr/>
        </p:nvPicPr>
        <p:blipFill>
          <a:blip r:embed="rId6" cstate="print"/>
          <a:srcRect/>
          <a:stretch>
            <a:fillRect/>
          </a:stretch>
        </p:blipFill>
        <p:spPr bwMode="auto">
          <a:xfrm>
            <a:off x="6172200" y="95250"/>
            <a:ext cx="2819399" cy="2114550"/>
          </a:xfrm>
          <a:prstGeom prst="rect">
            <a:avLst/>
          </a:prstGeom>
          <a:noFill/>
        </p:spPr>
      </p:pic>
      <p:pic>
        <p:nvPicPr>
          <p:cNvPr id="9" name="Picture 9" descr="CrossKeysSign62"/>
          <p:cNvPicPr>
            <a:picLocks noChangeAspect="1" noChangeArrowheads="1"/>
          </p:cNvPicPr>
          <p:nvPr/>
        </p:nvPicPr>
        <p:blipFill>
          <a:blip r:embed="rId7" cstate="print"/>
          <a:srcRect/>
          <a:stretch>
            <a:fillRect/>
          </a:stretch>
        </p:blipFill>
        <p:spPr bwMode="auto">
          <a:xfrm>
            <a:off x="6629400" y="2286000"/>
            <a:ext cx="2364227" cy="2286000"/>
          </a:xfrm>
          <a:prstGeom prst="rect">
            <a:avLst/>
          </a:prstGeom>
          <a:noFill/>
          <a:ln w="9525">
            <a:noFill/>
            <a:miter lim="800000"/>
            <a:headEnd/>
            <a:tailEnd/>
          </a:ln>
        </p:spPr>
      </p:pic>
      <p:pic>
        <p:nvPicPr>
          <p:cNvPr id="10" name="Picture 8" descr="MainStMedSign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705625" y="4360092"/>
            <a:ext cx="2207719" cy="2336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Wave 10"/>
          <p:cNvSpPr/>
          <p:nvPr/>
        </p:nvSpPr>
        <p:spPr>
          <a:xfrm>
            <a:off x="2133600" y="152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33 </a:t>
            </a:r>
            <a:r>
              <a:rPr lang="en-US" sz="1000" b="1" dirty="0" err="1" smtClean="0">
                <a:solidFill>
                  <a:schemeClr val="bg1">
                    <a:lumMod val="85000"/>
                  </a:schemeClr>
                </a:solidFill>
              </a:rPr>
              <a:t>wds</a:t>
            </a:r>
            <a:r>
              <a:rPr lang="en-US" dirty="0" smtClean="0"/>
              <a:t>.</a:t>
            </a:r>
            <a:endParaRPr lang="en-US" dirty="0"/>
          </a:p>
        </p:txBody>
      </p:sp>
      <p:sp>
        <p:nvSpPr>
          <p:cNvPr id="12" name="Wave 11"/>
          <p:cNvSpPr/>
          <p:nvPr/>
        </p:nvSpPr>
        <p:spPr>
          <a:xfrm>
            <a:off x="1981200" y="54102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29 </a:t>
            </a:r>
            <a:r>
              <a:rPr lang="en-US" sz="1000" b="1" dirty="0" err="1" smtClean="0">
                <a:solidFill>
                  <a:schemeClr val="bg1">
                    <a:lumMod val="85000"/>
                  </a:schemeClr>
                </a:solidFill>
              </a:rPr>
              <a:t>wds</a:t>
            </a:r>
            <a:r>
              <a:rPr lang="en-US" dirty="0" smtClean="0"/>
              <a:t>.</a:t>
            </a:r>
            <a:endParaRPr lang="en-US" dirty="0"/>
          </a:p>
        </p:txBody>
      </p:sp>
      <p:sp>
        <p:nvSpPr>
          <p:cNvPr id="13" name="Wave 12"/>
          <p:cNvSpPr/>
          <p:nvPr/>
        </p:nvSpPr>
        <p:spPr>
          <a:xfrm>
            <a:off x="6248400" y="2438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33 </a:t>
            </a:r>
            <a:r>
              <a:rPr lang="en-US" sz="1000" b="1" dirty="0" err="1" smtClean="0">
                <a:solidFill>
                  <a:schemeClr val="bg1">
                    <a:lumMod val="85000"/>
                  </a:schemeClr>
                </a:solidFill>
              </a:rPr>
              <a:t>wds</a:t>
            </a:r>
            <a:r>
              <a:rPr lang="en-US" dirty="0" smtClean="0"/>
              <a:t>.</a:t>
            </a:r>
            <a:endParaRPr lang="en-US" dirty="0"/>
          </a:p>
        </p:txBody>
      </p:sp>
      <p:sp>
        <p:nvSpPr>
          <p:cNvPr id="14" name="Wave 13"/>
          <p:cNvSpPr/>
          <p:nvPr/>
        </p:nvSpPr>
        <p:spPr>
          <a:xfrm>
            <a:off x="8153400" y="152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33 </a:t>
            </a:r>
            <a:r>
              <a:rPr lang="en-US" sz="1000" b="1" dirty="0" err="1" smtClean="0">
                <a:solidFill>
                  <a:schemeClr val="bg1">
                    <a:lumMod val="85000"/>
                  </a:schemeClr>
                </a:solidFill>
              </a:rPr>
              <a:t>wds</a:t>
            </a:r>
            <a:r>
              <a:rPr lang="en-US" dirty="0" smtClean="0"/>
              <a:t>.</a:t>
            </a:r>
            <a:endParaRPr lang="en-US" dirty="0"/>
          </a:p>
        </p:txBody>
      </p:sp>
      <p:sp>
        <p:nvSpPr>
          <p:cNvPr id="15" name="Wave 14"/>
          <p:cNvSpPr/>
          <p:nvPr/>
        </p:nvSpPr>
        <p:spPr>
          <a:xfrm>
            <a:off x="6248400" y="6248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31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685800"/>
            <a:ext cx="8610600" cy="5078313"/>
          </a:xfrm>
          <a:prstGeom prst="rect">
            <a:avLst/>
          </a:prstGeom>
        </p:spPr>
        <p:txBody>
          <a:bodyPr wrap="square">
            <a:spAutoFit/>
          </a:bodyPr>
          <a:lstStyle/>
          <a:p>
            <a:r>
              <a:rPr lang="en-US" dirty="0" smtClean="0"/>
              <a:t>7. Last minute details about "</a:t>
            </a:r>
            <a:r>
              <a:rPr lang="en-US" b="1" dirty="0" smtClean="0"/>
              <a:t>Hobnobbing with Historians</a:t>
            </a:r>
            <a:r>
              <a:rPr lang="en-US" dirty="0" smtClean="0"/>
              <a:t>" -- our own history tent at Arts in the Park at Smithville on Sunday, September 23 - the day after the Roundtable. If you have not signed up to promote your organization at this event, please do so by submitting the </a:t>
            </a:r>
            <a:r>
              <a:rPr lang="en-US" dirty="0" smtClean="0">
                <a:hlinkClick r:id="rId2"/>
              </a:rPr>
              <a:t>registration form </a:t>
            </a:r>
            <a:r>
              <a:rPr lang="en-US" dirty="0" smtClean="0"/>
              <a:t>NOW. </a:t>
            </a:r>
          </a:p>
          <a:p>
            <a:endParaRPr lang="en-US" dirty="0" smtClean="0"/>
          </a:p>
          <a:p>
            <a:r>
              <a:rPr lang="en-US" dirty="0" smtClean="0"/>
              <a:t>8. Immediately after the Roundtable, we are invited to Lumberton for a walking tour of the village by long-time Lumberton historian and author, Weldon Storey. In order to accommodate members of the Roundtable, they re-scheduled the tour for 1:00 p.m. It is a rare opportunity to learn about this historic Burlington County village. The town is holding a day-long event called "Lumberton Paddle"</a:t>
            </a:r>
          </a:p>
          <a:p>
            <a:endParaRPr lang="en-US" dirty="0" smtClean="0"/>
          </a:p>
          <a:p>
            <a:r>
              <a:rPr lang="en-US" dirty="0" smtClean="0"/>
              <a:t>9. In case you hadn't heard, The County Freeholders and Colonial Dames are sponsoring a tour of One-Room School Houses on November 17. More about that at the Roundtable, but meanwhile, you might find it interesting to visit their new </a:t>
            </a:r>
            <a:r>
              <a:rPr lang="en-US" dirty="0" err="1" smtClean="0"/>
              <a:t>Facebook</a:t>
            </a:r>
            <a:r>
              <a:rPr lang="en-US" dirty="0" smtClean="0"/>
              <a:t> page: </a:t>
            </a:r>
            <a:r>
              <a:rPr lang="en-US" dirty="0" smtClean="0">
                <a:hlinkClick r:id="rId3"/>
              </a:rPr>
              <a:t>www.http://www.facebook.com/historicburlschoolhouses</a:t>
            </a:r>
            <a:endParaRPr lang="en-US" dirty="0" smtClean="0"/>
          </a:p>
          <a:p>
            <a:endParaRPr lang="en-US" dirty="0" smtClean="0"/>
          </a:p>
          <a:p>
            <a:r>
              <a:rPr lang="en-US" dirty="0" smtClean="0"/>
              <a:t>10. Debriefing on 2012 "History Faire at the County Fair" - and plans for 2013 </a:t>
            </a:r>
          </a:p>
          <a:p>
            <a:endParaRPr lang="en-US"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joseph\Documents\HistoriansRoundtable\MedfordCover.jpg"/>
          <p:cNvPicPr>
            <a:picLocks noChangeAspect="1" noChangeArrowheads="1"/>
          </p:cNvPicPr>
          <p:nvPr/>
        </p:nvPicPr>
        <p:blipFill>
          <a:blip r:embed="rId2" cstate="print"/>
          <a:srcRect/>
          <a:stretch>
            <a:fillRect/>
          </a:stretch>
        </p:blipFill>
        <p:spPr bwMode="auto">
          <a:xfrm>
            <a:off x="457200" y="152400"/>
            <a:ext cx="3429000" cy="4963710"/>
          </a:xfrm>
          <a:prstGeom prst="rect">
            <a:avLst/>
          </a:prstGeom>
          <a:noFill/>
        </p:spPr>
      </p:pic>
      <p:sp>
        <p:nvSpPr>
          <p:cNvPr id="4" name="TextBox 3"/>
          <p:cNvSpPr txBox="1"/>
          <p:nvPr/>
        </p:nvSpPr>
        <p:spPr>
          <a:xfrm>
            <a:off x="4114800" y="304800"/>
            <a:ext cx="4876800" cy="923330"/>
          </a:xfrm>
          <a:prstGeom prst="rect">
            <a:avLst/>
          </a:prstGeom>
          <a:blipFill>
            <a:blip r:embed="rId3" cstate="print"/>
            <a:tile tx="0" ty="0" sx="100000" sy="100000" flip="none" algn="tl"/>
          </a:blipFill>
        </p:spPr>
        <p:txBody>
          <a:bodyPr wrap="square" rtlCol="0">
            <a:spAutoFit/>
          </a:bodyPr>
          <a:lstStyle/>
          <a:p>
            <a:r>
              <a:rPr lang="en-US" dirty="0" smtClean="0"/>
              <a:t>Contact:</a:t>
            </a:r>
          </a:p>
          <a:p>
            <a:r>
              <a:rPr lang="en-US" dirty="0" smtClean="0"/>
              <a:t>Medford Historic Advisory Board</a:t>
            </a:r>
          </a:p>
          <a:p>
            <a:r>
              <a:rPr lang="en-US" dirty="0" smtClean="0"/>
              <a:t>Betty </a:t>
            </a:r>
            <a:r>
              <a:rPr lang="en-US" dirty="0" err="1" smtClean="0"/>
              <a:t>Trumbauer</a:t>
            </a:r>
            <a:r>
              <a:rPr lang="en-US" dirty="0" smtClean="0"/>
              <a:t>, Chairperson -   609-654-7102</a:t>
            </a:r>
            <a:endParaRPr lang="en-US" dirty="0"/>
          </a:p>
        </p:txBody>
      </p:sp>
      <p:sp>
        <p:nvSpPr>
          <p:cNvPr id="5" name="TextBox 4"/>
          <p:cNvSpPr txBox="1"/>
          <p:nvPr/>
        </p:nvSpPr>
        <p:spPr>
          <a:xfrm>
            <a:off x="4267200" y="1447800"/>
            <a:ext cx="4572000" cy="4924425"/>
          </a:xfrm>
          <a:prstGeom prst="rect">
            <a:avLst/>
          </a:prstGeom>
          <a:solidFill>
            <a:schemeClr val="bg2">
              <a:lumMod val="90000"/>
            </a:schemeClr>
          </a:solidFill>
        </p:spPr>
        <p:txBody>
          <a:bodyPr wrap="square" rtlCol="0">
            <a:spAutoFit/>
          </a:bodyPr>
          <a:lstStyle/>
          <a:p>
            <a:r>
              <a:rPr lang="en-US" dirty="0" smtClean="0"/>
              <a:t>The signs were purchased through the NJ Department of Corrections: </a:t>
            </a:r>
            <a:r>
              <a:rPr lang="en-US" b="1" dirty="0" err="1" smtClean="0"/>
              <a:t>Deptcor</a:t>
            </a:r>
            <a:r>
              <a:rPr lang="en-US" dirty="0" smtClean="0"/>
              <a:t>.</a:t>
            </a:r>
            <a:r>
              <a:rPr lang="en-US" dirty="0"/>
              <a:t>  </a:t>
            </a:r>
            <a:endParaRPr lang="en-US" dirty="0" smtClean="0"/>
          </a:p>
          <a:p>
            <a:endParaRPr lang="en-US" b="1" dirty="0" smtClean="0">
              <a:solidFill>
                <a:srgbClr val="FF0000"/>
              </a:solidFill>
            </a:endParaRPr>
          </a:p>
          <a:p>
            <a:r>
              <a:rPr lang="en-US" b="1" dirty="0" smtClean="0">
                <a:solidFill>
                  <a:srgbClr val="FF0000"/>
                </a:solidFill>
              </a:rPr>
              <a:t>Typical Cost for  2 color (Black on White; White on Black; White on Blue, etc.)</a:t>
            </a:r>
          </a:p>
          <a:p>
            <a:r>
              <a:rPr lang="en-US" b="1" dirty="0" smtClean="0">
                <a:solidFill>
                  <a:srgbClr val="FF0000"/>
                </a:solidFill>
              </a:rPr>
              <a:t>            24” x 36” =  $56.00</a:t>
            </a:r>
          </a:p>
          <a:p>
            <a:r>
              <a:rPr lang="en-US" b="1" dirty="0" smtClean="0">
                <a:solidFill>
                  <a:srgbClr val="FF0000"/>
                </a:solidFill>
              </a:rPr>
              <a:t>            30” x 30” =  $57.51</a:t>
            </a:r>
          </a:p>
          <a:p>
            <a:endParaRPr lang="en-US" sz="800" b="1" dirty="0" smtClean="0">
              <a:solidFill>
                <a:srgbClr val="FF0000"/>
              </a:solidFill>
            </a:endParaRPr>
          </a:p>
          <a:p>
            <a:r>
              <a:rPr lang="en-US" b="1" dirty="0" smtClean="0">
                <a:solidFill>
                  <a:srgbClr val="FF0000"/>
                </a:solidFill>
              </a:rPr>
              <a:t>Additional cost for pole = $15</a:t>
            </a:r>
            <a:r>
              <a:rPr lang="en-US" b="1" dirty="0"/>
              <a:t> </a:t>
            </a:r>
            <a:r>
              <a:rPr lang="en-US" dirty="0"/>
              <a:t> </a:t>
            </a:r>
            <a:endParaRPr lang="en-US" dirty="0" smtClean="0"/>
          </a:p>
          <a:p>
            <a:endParaRPr lang="en-US" dirty="0"/>
          </a:p>
          <a:p>
            <a:r>
              <a:rPr lang="en-US" b="1" dirty="0" smtClean="0"/>
              <a:t>Contacts at DOC:</a:t>
            </a:r>
          </a:p>
          <a:p>
            <a:r>
              <a:rPr lang="en-US" dirty="0" smtClean="0"/>
              <a:t>Sue </a:t>
            </a:r>
            <a:r>
              <a:rPr lang="en-US" dirty="0" err="1" smtClean="0"/>
              <a:t>Bencivengo</a:t>
            </a:r>
            <a:r>
              <a:rPr lang="en-US" dirty="0" smtClean="0"/>
              <a:t> - 609-633-8100 X 2437 </a:t>
            </a:r>
          </a:p>
          <a:p>
            <a:r>
              <a:rPr lang="en-US" dirty="0" err="1" smtClean="0"/>
              <a:t>Dibbie</a:t>
            </a:r>
            <a:r>
              <a:rPr lang="en-US" dirty="0" smtClean="0"/>
              <a:t> Tome - 609-633-8100 X 2434 </a:t>
            </a:r>
          </a:p>
          <a:p>
            <a:endParaRPr lang="en-US" dirty="0"/>
          </a:p>
          <a:p>
            <a:r>
              <a:rPr lang="en-US" dirty="0" smtClean="0"/>
              <a:t>The signs must be purchased through the local municipality, as </a:t>
            </a:r>
            <a:r>
              <a:rPr lang="en-US" b="1" dirty="0" err="1" smtClean="0"/>
              <a:t>Deptcor</a:t>
            </a:r>
            <a:r>
              <a:rPr lang="en-US" dirty="0" smtClean="0"/>
              <a:t> doesn’t work for individuals.  State Contract # 49131</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NJDOC header graphic"/>
          <p:cNvPicPr>
            <a:picLocks noChangeAspect="1" noChangeArrowheads="1"/>
          </p:cNvPicPr>
          <p:nvPr/>
        </p:nvPicPr>
        <p:blipFill>
          <a:blip r:embed="rId2" cstate="print"/>
          <a:srcRect/>
          <a:stretch>
            <a:fillRect/>
          </a:stretch>
        </p:blipFill>
        <p:spPr bwMode="auto">
          <a:xfrm>
            <a:off x="914400" y="838200"/>
            <a:ext cx="7620000" cy="285750"/>
          </a:xfrm>
          <a:prstGeom prst="rect">
            <a:avLst/>
          </a:prstGeom>
          <a:noFill/>
        </p:spPr>
      </p:pic>
      <p:pic>
        <p:nvPicPr>
          <p:cNvPr id="22534" name="Picture 6" descr="top navigation graphic"/>
          <p:cNvPicPr>
            <a:picLocks noChangeAspect="1" noChangeArrowheads="1"/>
          </p:cNvPicPr>
          <p:nvPr/>
        </p:nvPicPr>
        <p:blipFill>
          <a:blip r:embed="rId3" cstate="print"/>
          <a:srcRect/>
          <a:stretch>
            <a:fillRect/>
          </a:stretch>
        </p:blipFill>
        <p:spPr bwMode="auto">
          <a:xfrm>
            <a:off x="914400" y="533400"/>
            <a:ext cx="5181600" cy="285750"/>
          </a:xfrm>
          <a:prstGeom prst="rect">
            <a:avLst/>
          </a:prstGeom>
          <a:noFill/>
        </p:spPr>
      </p:pic>
      <p:pic>
        <p:nvPicPr>
          <p:cNvPr id="22536" name="Picture 8" descr="deptcor logo graphic"/>
          <p:cNvPicPr>
            <a:picLocks noChangeAspect="1" noChangeArrowheads="1"/>
          </p:cNvPicPr>
          <p:nvPr/>
        </p:nvPicPr>
        <p:blipFill>
          <a:blip r:embed="rId4" cstate="print"/>
          <a:srcRect/>
          <a:stretch>
            <a:fillRect/>
          </a:stretch>
        </p:blipFill>
        <p:spPr bwMode="auto">
          <a:xfrm>
            <a:off x="914400" y="1905000"/>
            <a:ext cx="1524000" cy="361951"/>
          </a:xfrm>
          <a:prstGeom prst="rect">
            <a:avLst/>
          </a:prstGeom>
          <a:noFill/>
        </p:spPr>
      </p:pic>
      <p:pic>
        <p:nvPicPr>
          <p:cNvPr id="22538" name="Picture 10" descr="deptcor_home.gif"/>
          <p:cNvPicPr>
            <a:picLocks noChangeAspect="1" noChangeArrowheads="1"/>
          </p:cNvPicPr>
          <p:nvPr/>
        </p:nvPicPr>
        <p:blipFill>
          <a:blip r:embed="rId5" cstate="print"/>
          <a:srcRect/>
          <a:stretch>
            <a:fillRect/>
          </a:stretch>
        </p:blipFill>
        <p:spPr bwMode="auto">
          <a:xfrm>
            <a:off x="0" y="0"/>
            <a:ext cx="1419225" cy="200025"/>
          </a:xfrm>
          <a:prstGeom prst="rect">
            <a:avLst/>
          </a:prstGeom>
          <a:noFill/>
        </p:spPr>
      </p:pic>
      <p:pic>
        <p:nvPicPr>
          <p:cNvPr id="22539" name="Picture 11" descr="Deptcor graphic"/>
          <p:cNvPicPr>
            <a:picLocks noChangeAspect="1" noChangeArrowheads="1"/>
          </p:cNvPicPr>
          <p:nvPr/>
        </p:nvPicPr>
        <p:blipFill>
          <a:blip r:embed="rId6" cstate="print"/>
          <a:srcRect/>
          <a:stretch>
            <a:fillRect/>
          </a:stretch>
        </p:blipFill>
        <p:spPr bwMode="auto">
          <a:xfrm>
            <a:off x="914400" y="1219200"/>
            <a:ext cx="6667500" cy="476250"/>
          </a:xfrm>
          <a:prstGeom prst="rect">
            <a:avLst/>
          </a:prstGeom>
          <a:noFill/>
        </p:spPr>
      </p:pic>
      <p:pic>
        <p:nvPicPr>
          <p:cNvPr id="22540" name="Picture 12" descr="http://www.nj.gov/deptcor/images/showcase_sec.gif"/>
          <p:cNvPicPr>
            <a:picLocks noChangeAspect="1" noChangeArrowheads="1"/>
          </p:cNvPicPr>
          <p:nvPr/>
        </p:nvPicPr>
        <p:blipFill>
          <a:blip r:embed="rId7" cstate="print"/>
          <a:srcRect/>
          <a:stretch>
            <a:fillRect/>
          </a:stretch>
        </p:blipFill>
        <p:spPr bwMode="auto">
          <a:xfrm>
            <a:off x="0" y="0"/>
            <a:ext cx="1000125" cy="190500"/>
          </a:xfrm>
          <a:prstGeom prst="rect">
            <a:avLst/>
          </a:prstGeom>
          <a:noFill/>
        </p:spPr>
      </p:pic>
      <p:pic>
        <p:nvPicPr>
          <p:cNvPr id="22541" name="Picture 13" descr="http://www.nj.gov/deptcor/images/who_we_are_sec.gif"/>
          <p:cNvPicPr>
            <a:picLocks noChangeAspect="1" noChangeArrowheads="1"/>
          </p:cNvPicPr>
          <p:nvPr/>
        </p:nvPicPr>
        <p:blipFill>
          <a:blip r:embed="rId8" cstate="print"/>
          <a:srcRect/>
          <a:stretch>
            <a:fillRect/>
          </a:stretch>
        </p:blipFill>
        <p:spPr bwMode="auto">
          <a:xfrm>
            <a:off x="0" y="0"/>
            <a:ext cx="1057275" cy="190500"/>
          </a:xfrm>
          <a:prstGeom prst="rect">
            <a:avLst/>
          </a:prstGeom>
          <a:noFill/>
        </p:spPr>
      </p:pic>
      <p:pic>
        <p:nvPicPr>
          <p:cNvPr id="22542" name="Picture 14" descr="http://www.nj.gov/deptcor/images/doing_business_sec.gif"/>
          <p:cNvPicPr>
            <a:picLocks noChangeAspect="1" noChangeArrowheads="1"/>
          </p:cNvPicPr>
          <p:nvPr/>
        </p:nvPicPr>
        <p:blipFill>
          <a:blip r:embed="rId9" cstate="print"/>
          <a:srcRect/>
          <a:stretch>
            <a:fillRect/>
          </a:stretch>
        </p:blipFill>
        <p:spPr bwMode="auto">
          <a:xfrm>
            <a:off x="0" y="0"/>
            <a:ext cx="1628775" cy="190500"/>
          </a:xfrm>
          <a:prstGeom prst="rect">
            <a:avLst/>
          </a:prstGeom>
          <a:noFill/>
        </p:spPr>
      </p:pic>
      <p:pic>
        <p:nvPicPr>
          <p:cNvPr id="22543" name="Picture 15" descr="accomplishments "/>
          <p:cNvPicPr>
            <a:picLocks noChangeAspect="1" noChangeArrowheads="1"/>
          </p:cNvPicPr>
          <p:nvPr/>
        </p:nvPicPr>
        <p:blipFill>
          <a:blip r:embed="rId10" cstate="print"/>
          <a:srcRect/>
          <a:stretch>
            <a:fillRect/>
          </a:stretch>
        </p:blipFill>
        <p:spPr bwMode="auto">
          <a:xfrm>
            <a:off x="0" y="0"/>
            <a:ext cx="1381125" cy="190500"/>
          </a:xfrm>
          <a:prstGeom prst="rect">
            <a:avLst/>
          </a:prstGeom>
          <a:noFill/>
        </p:spPr>
      </p:pic>
      <p:pic>
        <p:nvPicPr>
          <p:cNvPr id="22544" name="Picture 16" descr="http://www.nj.gov/deptcor/images/products_services_sec.gif"/>
          <p:cNvPicPr>
            <a:picLocks noChangeAspect="1" noChangeArrowheads="1"/>
          </p:cNvPicPr>
          <p:nvPr/>
        </p:nvPicPr>
        <p:blipFill>
          <a:blip r:embed="rId11" cstate="print"/>
          <a:srcRect/>
          <a:stretch>
            <a:fillRect/>
          </a:stretch>
        </p:blipFill>
        <p:spPr bwMode="auto">
          <a:xfrm>
            <a:off x="0" y="0"/>
            <a:ext cx="1600200" cy="190500"/>
          </a:xfrm>
          <a:prstGeom prst="rect">
            <a:avLst/>
          </a:prstGeom>
          <a:noFill/>
        </p:spPr>
      </p:pic>
      <p:pic>
        <p:nvPicPr>
          <p:cNvPr id="22546" name="Picture 18" descr="http://www.nj.gov/deptcor/images/Sign1.png"/>
          <p:cNvPicPr>
            <a:picLocks noChangeAspect="1" noChangeArrowheads="1"/>
          </p:cNvPicPr>
          <p:nvPr/>
        </p:nvPicPr>
        <p:blipFill>
          <a:blip r:embed="rId12" cstate="print"/>
          <a:srcRect/>
          <a:stretch>
            <a:fillRect/>
          </a:stretch>
        </p:blipFill>
        <p:spPr bwMode="auto">
          <a:xfrm>
            <a:off x="7848600" y="228600"/>
            <a:ext cx="1019175" cy="4200525"/>
          </a:xfrm>
          <a:prstGeom prst="rect">
            <a:avLst/>
          </a:prstGeom>
          <a:noFill/>
        </p:spPr>
      </p:pic>
      <p:sp>
        <p:nvSpPr>
          <p:cNvPr id="17" name="Rectangle 16"/>
          <p:cNvSpPr/>
          <p:nvPr/>
        </p:nvSpPr>
        <p:spPr>
          <a:xfrm>
            <a:off x="3429000" y="1295400"/>
            <a:ext cx="3882730" cy="369332"/>
          </a:xfrm>
          <a:prstGeom prst="rect">
            <a:avLst/>
          </a:prstGeom>
        </p:spPr>
        <p:txBody>
          <a:bodyPr wrap="none">
            <a:spAutoFit/>
          </a:bodyPr>
          <a:lstStyle/>
          <a:p>
            <a:r>
              <a:rPr lang="en-US" b="1" dirty="0" smtClean="0">
                <a:solidFill>
                  <a:srgbClr val="FFFF00"/>
                </a:solidFill>
              </a:rPr>
              <a:t>http://www.nj.gov/deptcor/index.html</a:t>
            </a:r>
            <a:endParaRPr lang="en-US" b="1" dirty="0">
              <a:solidFill>
                <a:srgbClr val="FFFF00"/>
              </a:solidFill>
            </a:endParaRPr>
          </a:p>
        </p:txBody>
      </p:sp>
      <p:sp>
        <p:nvSpPr>
          <p:cNvPr id="18" name="Rectangle 17"/>
          <p:cNvSpPr/>
          <p:nvPr/>
        </p:nvSpPr>
        <p:spPr>
          <a:xfrm>
            <a:off x="2819400" y="1905000"/>
            <a:ext cx="4310924" cy="923330"/>
          </a:xfrm>
          <a:prstGeom prst="rect">
            <a:avLst/>
          </a:prstGeom>
          <a:solidFill>
            <a:schemeClr val="accent3">
              <a:lumMod val="20000"/>
              <a:lumOff val="80000"/>
            </a:schemeClr>
          </a:solidFill>
        </p:spPr>
        <p:txBody>
          <a:bodyPr wrap="none">
            <a:spAutoFit/>
          </a:bodyPr>
          <a:lstStyle/>
          <a:p>
            <a:r>
              <a:rPr lang="en-US" b="1" dirty="0" smtClean="0"/>
              <a:t>609-633-8100 X 2437 -    Sue </a:t>
            </a:r>
            <a:r>
              <a:rPr lang="en-US" b="1" dirty="0" err="1" smtClean="0"/>
              <a:t>Bencivengo</a:t>
            </a:r>
            <a:endParaRPr lang="en-US" b="1" dirty="0" smtClean="0"/>
          </a:p>
          <a:p>
            <a:r>
              <a:rPr lang="en-US" b="1" dirty="0" smtClean="0"/>
              <a:t>609-633-8100 X 2434   -  </a:t>
            </a:r>
            <a:r>
              <a:rPr lang="en-US" b="1" dirty="0" err="1" smtClean="0"/>
              <a:t>Dibbie</a:t>
            </a:r>
            <a:r>
              <a:rPr lang="en-US" b="1" dirty="0" smtClean="0"/>
              <a:t> Tome</a:t>
            </a:r>
          </a:p>
          <a:p>
            <a:r>
              <a:rPr lang="en-US" b="1" dirty="0" smtClean="0"/>
              <a:t>    elizabeth.tome@doc.state.nj.us</a:t>
            </a:r>
            <a:endParaRPr lang="en-US" b="1" dirty="0"/>
          </a:p>
        </p:txBody>
      </p:sp>
      <p:sp>
        <p:nvSpPr>
          <p:cNvPr id="19" name="Rectangle 18"/>
          <p:cNvSpPr/>
          <p:nvPr/>
        </p:nvSpPr>
        <p:spPr>
          <a:xfrm>
            <a:off x="228600" y="2819400"/>
            <a:ext cx="7620000" cy="3693319"/>
          </a:xfrm>
          <a:prstGeom prst="rect">
            <a:avLst/>
          </a:prstGeom>
        </p:spPr>
        <p:txBody>
          <a:bodyPr wrap="square">
            <a:spAutoFit/>
          </a:bodyPr>
          <a:lstStyle/>
          <a:p>
            <a:r>
              <a:rPr lang="en-US" b="1" dirty="0" smtClean="0"/>
              <a:t>CUSTOM SIGNS</a:t>
            </a:r>
            <a:r>
              <a:rPr lang="en-US" dirty="0" smtClean="0"/>
              <a:t/>
            </a:r>
            <a:br>
              <a:rPr lang="en-US" dirty="0" smtClean="0"/>
            </a:br>
            <a:r>
              <a:rPr lang="en-US" dirty="0" smtClean="0"/>
              <a:t>In addition to the signs and materials shown here and stocked by DEPTCOR (including all of those meeting Federal Highway Administration specifications as set forth in the Federal Manual On Uniform Traffic Control Devices), </a:t>
            </a:r>
            <a:br>
              <a:rPr lang="en-US" dirty="0" smtClean="0"/>
            </a:br>
            <a:r>
              <a:rPr lang="en-US" b="1" dirty="0" smtClean="0"/>
              <a:t>DEPTCOR can manufacture signs of any size, single color or color combination, in any design and </a:t>
            </a:r>
            <a:r>
              <a:rPr lang="en-US" b="1" dirty="0" err="1" smtClean="0"/>
              <a:t>quanity</a:t>
            </a:r>
            <a:r>
              <a:rPr lang="en-US" b="1" dirty="0" smtClean="0"/>
              <a:t>.</a:t>
            </a:r>
            <a:r>
              <a:rPr lang="en-US" dirty="0" smtClean="0"/>
              <a:t>   </a:t>
            </a:r>
            <a:r>
              <a:rPr lang="en-US" b="1" dirty="0" smtClean="0">
                <a:solidFill>
                  <a:srgbClr val="FF0000"/>
                </a:solidFill>
              </a:rPr>
              <a:t>State Contract # 49131</a:t>
            </a:r>
          </a:p>
          <a:p>
            <a:r>
              <a:rPr lang="en-US" dirty="0" smtClean="0"/>
              <a:t/>
            </a:r>
            <a:br>
              <a:rPr lang="en-US" dirty="0" smtClean="0"/>
            </a:br>
            <a:r>
              <a:rPr lang="en-US" dirty="0" smtClean="0"/>
              <a:t>Example of these include regulatory signs for recreational locations (parks, beaches, etc.), parking lots, buildings and/or industrial districts, restricted areas, environmental warnings &amp; </a:t>
            </a:r>
            <a:r>
              <a:rPr lang="en-US" b="1" dirty="0" smtClean="0"/>
              <a:t>guides</a:t>
            </a:r>
            <a:r>
              <a:rPr lang="en-US" dirty="0" smtClean="0"/>
              <a:t>, etc.</a:t>
            </a:r>
            <a:br>
              <a:rPr lang="en-US" dirty="0" smtClean="0"/>
            </a:br>
            <a:r>
              <a:rPr lang="en-US" dirty="0" smtClean="0"/>
              <a:t/>
            </a:r>
            <a:br>
              <a:rPr lang="en-US" dirty="0" smtClean="0"/>
            </a:br>
            <a:r>
              <a:rPr lang="en-US" b="1" dirty="0" smtClean="0"/>
              <a:t>NOTE:</a:t>
            </a:r>
            <a:r>
              <a:rPr lang="en-US" dirty="0" smtClean="0"/>
              <a:t> Please call the DEPTCOR Sales Department, 1-800-321-6524, to obtain information and cost details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deptcor logo graphic"/>
          <p:cNvPicPr>
            <a:picLocks noChangeAspect="1" noChangeArrowheads="1"/>
          </p:cNvPicPr>
          <p:nvPr/>
        </p:nvPicPr>
        <p:blipFill>
          <a:blip r:embed="rId2" cstate="print"/>
          <a:srcRect/>
          <a:stretch>
            <a:fillRect/>
          </a:stretch>
        </p:blipFill>
        <p:spPr bwMode="auto">
          <a:xfrm>
            <a:off x="1143000" y="533400"/>
            <a:ext cx="1524000" cy="361951"/>
          </a:xfrm>
          <a:prstGeom prst="rect">
            <a:avLst/>
          </a:prstGeom>
          <a:noFill/>
        </p:spPr>
      </p:pic>
      <p:sp>
        <p:nvSpPr>
          <p:cNvPr id="5" name="TextBox 4"/>
          <p:cNvSpPr txBox="1"/>
          <p:nvPr/>
        </p:nvSpPr>
        <p:spPr>
          <a:xfrm>
            <a:off x="2819400" y="533400"/>
            <a:ext cx="4724400" cy="381000"/>
          </a:xfrm>
          <a:prstGeom prst="rect">
            <a:avLst/>
          </a:prstGeom>
          <a:noFill/>
        </p:spPr>
        <p:txBody>
          <a:bodyPr wrap="square" rtlCol="0">
            <a:spAutoFit/>
          </a:bodyPr>
          <a:lstStyle/>
          <a:p>
            <a:r>
              <a:rPr lang="en-US" dirty="0" smtClean="0"/>
              <a:t>Special pricing for bulk purchases of same sign</a:t>
            </a:r>
            <a:endParaRPr lang="en-US" dirty="0"/>
          </a:p>
        </p:txBody>
      </p:sp>
      <p:sp>
        <p:nvSpPr>
          <p:cNvPr id="6" name="TextBox 5"/>
          <p:cNvSpPr txBox="1"/>
          <p:nvPr/>
        </p:nvSpPr>
        <p:spPr>
          <a:xfrm>
            <a:off x="795867" y="1143000"/>
            <a:ext cx="7391400" cy="2031325"/>
          </a:xfrm>
          <a:prstGeom prst="rect">
            <a:avLst/>
          </a:prstGeom>
          <a:noFill/>
        </p:spPr>
        <p:txBody>
          <a:bodyPr wrap="square" rtlCol="0">
            <a:spAutoFit/>
          </a:bodyPr>
          <a:lstStyle/>
          <a:p>
            <a:r>
              <a:rPr lang="en-US" dirty="0" smtClean="0"/>
              <a:t>Example:  For a single message 12” x 18”  </a:t>
            </a:r>
            <a:r>
              <a:rPr lang="en-US" dirty="0" err="1" smtClean="0"/>
              <a:t>wayfinding</a:t>
            </a:r>
            <a:r>
              <a:rPr lang="en-US" dirty="0" smtClean="0"/>
              <a:t> sign in multiples:</a:t>
            </a:r>
          </a:p>
          <a:p>
            <a:endParaRPr lang="en-US" dirty="0" smtClean="0"/>
          </a:p>
          <a:p>
            <a:r>
              <a:rPr lang="en-US" dirty="0" smtClean="0"/>
              <a:t>                                  1 to 4 = 	$24.00 ea.</a:t>
            </a:r>
          </a:p>
          <a:p>
            <a:r>
              <a:rPr lang="en-US" dirty="0" smtClean="0"/>
              <a:t>                                  5 to 11 = 	$14.00 ea.</a:t>
            </a:r>
          </a:p>
          <a:p>
            <a:r>
              <a:rPr lang="en-US" dirty="0" smtClean="0"/>
              <a:t>		  12 or more = 	$  9.00 ea. </a:t>
            </a:r>
          </a:p>
          <a:p>
            <a:endParaRPr lang="en-US" dirty="0" smtClean="0"/>
          </a:p>
          <a:p>
            <a:endParaRPr lang="en-US" dirty="0"/>
          </a:p>
        </p:txBody>
      </p:sp>
      <p:sp>
        <p:nvSpPr>
          <p:cNvPr id="2" name="TextBox 1"/>
          <p:cNvSpPr txBox="1"/>
          <p:nvPr/>
        </p:nvSpPr>
        <p:spPr>
          <a:xfrm>
            <a:off x="685800" y="3479125"/>
            <a:ext cx="7848600" cy="2862322"/>
          </a:xfrm>
          <a:prstGeom prst="rect">
            <a:avLst/>
          </a:prstGeom>
          <a:solidFill>
            <a:schemeClr val="bg2">
              <a:lumMod val="75000"/>
            </a:schemeClr>
          </a:solidFill>
        </p:spPr>
        <p:txBody>
          <a:bodyPr wrap="square" rtlCol="0">
            <a:spAutoFit/>
          </a:bodyPr>
          <a:lstStyle/>
          <a:p>
            <a:r>
              <a:rPr lang="en-US" b="1" dirty="0" smtClean="0"/>
              <a:t>Alternate Private Sector Vendor:    (Used by Tabernacle Historical Society)</a:t>
            </a:r>
          </a:p>
          <a:p>
            <a:r>
              <a:rPr lang="en-US" dirty="0" smtClean="0"/>
              <a:t>Garden </a:t>
            </a:r>
            <a:r>
              <a:rPr lang="en-US" dirty="0"/>
              <a:t>State Highway Products. </a:t>
            </a:r>
            <a:endParaRPr lang="en-US" dirty="0" smtClean="0"/>
          </a:p>
          <a:p>
            <a:r>
              <a:rPr lang="en-US" dirty="0" smtClean="0"/>
              <a:t>1740 </a:t>
            </a:r>
            <a:r>
              <a:rPr lang="en-US" dirty="0"/>
              <a:t>E. Oak Rd., Vineland, NJ 08061  </a:t>
            </a:r>
            <a:endParaRPr lang="en-US" dirty="0" smtClean="0"/>
          </a:p>
          <a:p>
            <a:r>
              <a:rPr lang="en-US" dirty="0" smtClean="0"/>
              <a:t>General </a:t>
            </a:r>
            <a:r>
              <a:rPr lang="en-US" dirty="0"/>
              <a:t>phone # 856-692-7572 </a:t>
            </a:r>
            <a:r>
              <a:rPr lang="en-US" dirty="0" smtClean="0"/>
              <a:t> </a:t>
            </a:r>
          </a:p>
          <a:p>
            <a:r>
              <a:rPr lang="en-US" dirty="0"/>
              <a:t>Frank </a:t>
            </a:r>
            <a:r>
              <a:rPr lang="en-US" dirty="0" err="1"/>
              <a:t>Kates</a:t>
            </a:r>
            <a:r>
              <a:rPr lang="en-US" dirty="0"/>
              <a:t> (sales) -  </a:t>
            </a:r>
            <a:r>
              <a:rPr lang="en-US" dirty="0" smtClean="0"/>
              <a:t>cell phone: 609-381-2846</a:t>
            </a:r>
            <a:endParaRPr lang="en-US" dirty="0"/>
          </a:p>
          <a:p>
            <a:r>
              <a:rPr lang="en-US" dirty="0" smtClean="0"/>
              <a:t>e-mail</a:t>
            </a:r>
            <a:r>
              <a:rPr lang="en-US" dirty="0"/>
              <a:t>: Frank@GardenStateHwy.com.</a:t>
            </a:r>
          </a:p>
          <a:p>
            <a:endParaRPr lang="en-US" dirty="0"/>
          </a:p>
          <a:p>
            <a:r>
              <a:rPr lang="en-US" dirty="0"/>
              <a:t>Their prices seem somewhat comparable to </a:t>
            </a:r>
            <a:r>
              <a:rPr lang="en-US" dirty="0" err="1" smtClean="0"/>
              <a:t>Deptcor</a:t>
            </a:r>
            <a:r>
              <a:rPr lang="en-US" dirty="0" smtClean="0"/>
              <a:t>: </a:t>
            </a:r>
            <a:r>
              <a:rPr lang="en-US" dirty="0"/>
              <a:t>- </a:t>
            </a:r>
            <a:endParaRPr lang="en-US" dirty="0" smtClean="0"/>
          </a:p>
          <a:p>
            <a:r>
              <a:rPr lang="en-US" dirty="0" smtClean="0"/>
              <a:t>24 </a:t>
            </a:r>
            <a:r>
              <a:rPr lang="en-US" dirty="0"/>
              <a:t>x 30 plain rectangular $ 55.00.  Special - $75 - $100 each.</a:t>
            </a:r>
          </a:p>
          <a:p>
            <a:r>
              <a:rPr lang="en-US" dirty="0"/>
              <a:t>post - green - $2.00 </a:t>
            </a:r>
            <a:r>
              <a:rPr lang="en-US" dirty="0" smtClean="0"/>
              <a:t>per ft</a:t>
            </a:r>
            <a:r>
              <a:rPr lang="en-US" dirty="0"/>
              <a:t>.    Galvanized $3.00 </a:t>
            </a:r>
            <a:r>
              <a:rPr lang="en-US" dirty="0" smtClean="0"/>
              <a:t>per ft</a:t>
            </a:r>
            <a:r>
              <a:rPr lang="en-US"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990600"/>
            <a:ext cx="7467600" cy="4247317"/>
          </a:xfrm>
          <a:prstGeom prst="rect">
            <a:avLst/>
          </a:prstGeom>
          <a:solidFill>
            <a:schemeClr val="bg1">
              <a:lumMod val="50000"/>
            </a:schemeClr>
          </a:solidFill>
          <a:ln w="22225" cmpd="sng">
            <a:solidFill>
              <a:schemeClr val="accent1"/>
            </a:solidFill>
          </a:ln>
          <a:effectLst>
            <a:innerShdw blurRad="63500" dist="50800" dir="18900000">
              <a:srgbClr val="CC9900">
                <a:alpha val="50000"/>
              </a:srgbClr>
            </a:innerShdw>
          </a:effectLst>
        </p:spPr>
        <p:txBody>
          <a:bodyPr wrap="square" rtlCol="0">
            <a:spAutoFit/>
          </a:bodyPr>
          <a:lstStyle/>
          <a:p>
            <a:pPr algn="ctr"/>
            <a:r>
              <a:rPr lang="en-US" sz="5400" b="1" dirty="0" smtClean="0">
                <a:solidFill>
                  <a:srgbClr val="CC9900"/>
                </a:solidFill>
              </a:rPr>
              <a:t>TRADITIONAL</a:t>
            </a:r>
          </a:p>
          <a:p>
            <a:pPr algn="ctr"/>
            <a:r>
              <a:rPr lang="en-US" sz="5400" b="1" dirty="0" smtClean="0">
                <a:solidFill>
                  <a:srgbClr val="CC9900"/>
                </a:solidFill>
              </a:rPr>
              <a:t>BRONZE AND IRON</a:t>
            </a:r>
          </a:p>
          <a:p>
            <a:pPr algn="ctr"/>
            <a:r>
              <a:rPr lang="en-US" sz="5400" b="1" dirty="0" smtClean="0">
                <a:solidFill>
                  <a:srgbClr val="CC9900"/>
                </a:solidFill>
              </a:rPr>
              <a:t>HISTORICAL MARKERS</a:t>
            </a:r>
            <a:endParaRPr lang="en-US" sz="5400" b="1" dirty="0">
              <a:solidFill>
                <a:srgbClr val="CC9900"/>
              </a:solidFill>
            </a:endParaRPr>
          </a:p>
          <a:p>
            <a:pPr algn="ctr"/>
            <a:endParaRPr lang="en-US" sz="5400" b="1" dirty="0">
              <a:solidFill>
                <a:srgbClr val="CC9900"/>
              </a:solidFill>
            </a:endParaRPr>
          </a:p>
          <a:p>
            <a:pPr algn="ctr"/>
            <a:r>
              <a:rPr lang="en-US" sz="5400" b="1" dirty="0" smtClean="0">
                <a:solidFill>
                  <a:srgbClr val="CC9900"/>
                </a:solidFill>
              </a:rPr>
              <a:t>VARIOUS LOCATIONS</a:t>
            </a:r>
            <a:endParaRPr lang="en-US" sz="5400" b="1" dirty="0">
              <a:solidFill>
                <a:srgbClr val="CC9900"/>
              </a:solidFill>
            </a:endParaRPr>
          </a:p>
        </p:txBody>
      </p:sp>
    </p:spTree>
    <p:extLst>
      <p:ext uri="{BB962C8B-B14F-4D97-AF65-F5344CB8AC3E}">
        <p14:creationId xmlns="" xmlns:p14="http://schemas.microsoft.com/office/powerpoint/2010/main" val="3701324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joseph\Pictures\Jacobs.jpg"/>
          <p:cNvPicPr/>
          <p:nvPr/>
        </p:nvPicPr>
        <p:blipFill>
          <a:blip r:embed="rId2" cstate="print"/>
          <a:srcRect/>
          <a:stretch>
            <a:fillRect/>
          </a:stretch>
        </p:blipFill>
        <p:spPr bwMode="auto">
          <a:xfrm>
            <a:off x="381000" y="381000"/>
            <a:ext cx="3886200" cy="2895600"/>
          </a:xfrm>
          <a:prstGeom prst="rect">
            <a:avLst/>
          </a:prstGeom>
          <a:noFill/>
          <a:ln w="9525">
            <a:noFill/>
            <a:miter lim="800000"/>
            <a:headEnd/>
            <a:tailEnd/>
          </a:ln>
        </p:spPr>
      </p:pic>
      <p:sp>
        <p:nvSpPr>
          <p:cNvPr id="3" name="TextBox 2"/>
          <p:cNvSpPr txBox="1"/>
          <p:nvPr/>
        </p:nvSpPr>
        <p:spPr>
          <a:xfrm>
            <a:off x="4495800" y="381000"/>
            <a:ext cx="4419600" cy="4401205"/>
          </a:xfrm>
          <a:prstGeom prst="rect">
            <a:avLst/>
          </a:prstGeom>
          <a:noFill/>
        </p:spPr>
        <p:txBody>
          <a:bodyPr wrap="square" rtlCol="0">
            <a:spAutoFit/>
          </a:bodyPr>
          <a:lstStyle/>
          <a:p>
            <a:r>
              <a:rPr lang="en-US" sz="2000" b="1" dirty="0" smtClean="0"/>
              <a:t>Top left sign was donated to Jacob’s Chapel by the Indian Springs Questers of Moorestown.  They also donated a similar sign to the Alice Paul Foundation at </a:t>
            </a:r>
            <a:r>
              <a:rPr lang="en-US" sz="2000" b="1" dirty="0" err="1" smtClean="0"/>
              <a:t>Paulsdale</a:t>
            </a:r>
            <a:r>
              <a:rPr lang="en-US" sz="2000" b="1" dirty="0" smtClean="0"/>
              <a:t>, Mt. Laurel.</a:t>
            </a:r>
          </a:p>
          <a:p>
            <a:endParaRPr lang="en-US" sz="2000" b="1" dirty="0"/>
          </a:p>
          <a:p>
            <a:r>
              <a:rPr lang="en-US" sz="2000" b="1" dirty="0" smtClean="0"/>
              <a:t>For an idea of the cost of this kind of sign, and where it can be purchased, you can contact Gail Payne, a member of Questers, and the person who coordinated the Jacob’s Chapel project. </a:t>
            </a:r>
          </a:p>
          <a:p>
            <a:endParaRPr lang="en-US" sz="2000" b="1" dirty="0"/>
          </a:p>
          <a:p>
            <a:r>
              <a:rPr lang="en-US" sz="2000" b="1" dirty="0" smtClean="0"/>
              <a:t>856-235-2708</a:t>
            </a:r>
          </a:p>
          <a:p>
            <a:r>
              <a:rPr lang="en-US" sz="2000" b="1" dirty="0" smtClean="0"/>
              <a:t>E-mail: dpayne4501@aol.com</a:t>
            </a:r>
            <a:endParaRPr lang="en-US" sz="2000" b="1" dirty="0"/>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1840" y="3468497"/>
            <a:ext cx="3828116" cy="28673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Wave 4"/>
          <p:cNvSpPr/>
          <p:nvPr/>
        </p:nvSpPr>
        <p:spPr>
          <a:xfrm>
            <a:off x="3581400" y="29718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56 </a:t>
            </a:r>
            <a:r>
              <a:rPr lang="en-US" sz="1000" b="1" dirty="0" err="1" smtClean="0">
                <a:solidFill>
                  <a:schemeClr val="bg1">
                    <a:lumMod val="85000"/>
                  </a:schemeClr>
                </a:solidFill>
              </a:rPr>
              <a:t>wds</a:t>
            </a:r>
            <a:r>
              <a:rPr lang="en-US" dirty="0" smtClean="0"/>
              <a:t>.</a:t>
            </a:r>
            <a:endParaRPr lang="en-US" dirty="0"/>
          </a:p>
        </p:txBody>
      </p:sp>
      <p:sp>
        <p:nvSpPr>
          <p:cNvPr id="6" name="Wave 5"/>
          <p:cNvSpPr/>
          <p:nvPr/>
        </p:nvSpPr>
        <p:spPr>
          <a:xfrm>
            <a:off x="3733800" y="61722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105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100_1116(1)"/>
          <p:cNvPicPr>
            <a:picLocks noChangeAspect="1" noChangeArrowheads="1"/>
          </p:cNvPicPr>
          <p:nvPr/>
        </p:nvPicPr>
        <p:blipFill>
          <a:blip r:embed="rId2" cstate="print"/>
          <a:srcRect/>
          <a:stretch>
            <a:fillRect/>
          </a:stretch>
        </p:blipFill>
        <p:spPr bwMode="auto">
          <a:xfrm>
            <a:off x="381000" y="2438400"/>
            <a:ext cx="5664200" cy="4248150"/>
          </a:xfrm>
          <a:prstGeom prst="rect">
            <a:avLst/>
          </a:prstGeom>
          <a:noFill/>
        </p:spPr>
      </p:pic>
      <p:pic>
        <p:nvPicPr>
          <p:cNvPr id="8" name="Picture 7" descr="CopanySign"/>
          <p:cNvPicPr>
            <a:picLocks noChangeAspect="1" noChangeArrowheads="1"/>
          </p:cNvPicPr>
          <p:nvPr/>
        </p:nvPicPr>
        <p:blipFill>
          <a:blip r:embed="rId3" cstate="print"/>
          <a:srcRect/>
          <a:stretch>
            <a:fillRect/>
          </a:stretch>
        </p:blipFill>
        <p:spPr bwMode="auto">
          <a:xfrm>
            <a:off x="5410200" y="3886200"/>
            <a:ext cx="3477908" cy="2743200"/>
          </a:xfrm>
          <a:prstGeom prst="rect">
            <a:avLst/>
          </a:prstGeom>
          <a:noFill/>
        </p:spPr>
      </p:pic>
      <p:pic>
        <p:nvPicPr>
          <p:cNvPr id="9" name="Picture 4" descr="232323232%7Ffp9%3A9%3Enu%3D3235%3E4%3B4%3E74%3B%3EWSNRCG%3D335854%3A5%3C2339nu0mrj"/>
          <p:cNvPicPr>
            <a:picLocks noChangeAspect="1" noChangeArrowheads="1"/>
          </p:cNvPicPr>
          <p:nvPr/>
        </p:nvPicPr>
        <p:blipFill>
          <a:blip r:embed="rId4" cstate="print"/>
          <a:srcRect/>
          <a:stretch>
            <a:fillRect/>
          </a:stretch>
        </p:blipFill>
        <p:spPr bwMode="auto">
          <a:xfrm>
            <a:off x="381000" y="152400"/>
            <a:ext cx="4191000" cy="3136321"/>
          </a:xfrm>
          <a:prstGeom prst="rect">
            <a:avLst/>
          </a:prstGeom>
          <a:noFill/>
        </p:spPr>
      </p:pic>
      <p:pic>
        <p:nvPicPr>
          <p:cNvPr id="10" name="Picture 9" descr="C:\Users\joseph\AppData\Local\Temp\CountySpringfieldPetticoatBr..jpeg"/>
          <p:cNvPicPr/>
          <p:nvPr/>
        </p:nvPicPr>
        <p:blipFill>
          <a:blip r:embed="rId5" cstate="print"/>
          <a:srcRect/>
          <a:stretch>
            <a:fillRect/>
          </a:stretch>
        </p:blipFill>
        <p:spPr bwMode="auto">
          <a:xfrm>
            <a:off x="5334000" y="990600"/>
            <a:ext cx="3429000" cy="2743200"/>
          </a:xfrm>
          <a:prstGeom prst="rect">
            <a:avLst/>
          </a:prstGeom>
          <a:noFill/>
          <a:ln w="9525">
            <a:noFill/>
            <a:miter lim="800000"/>
            <a:headEnd/>
            <a:tailEnd/>
          </a:ln>
        </p:spPr>
      </p:pic>
      <p:sp>
        <p:nvSpPr>
          <p:cNvPr id="11" name="TextBox 10"/>
          <p:cNvSpPr txBox="1"/>
          <p:nvPr/>
        </p:nvSpPr>
        <p:spPr>
          <a:xfrm>
            <a:off x="4724400" y="228600"/>
            <a:ext cx="4191000" cy="646331"/>
          </a:xfrm>
          <a:prstGeom prst="rect">
            <a:avLst/>
          </a:prstGeom>
          <a:noFill/>
        </p:spPr>
        <p:txBody>
          <a:bodyPr wrap="square" rtlCol="0">
            <a:spAutoFit/>
          </a:bodyPr>
          <a:lstStyle/>
          <a:p>
            <a:r>
              <a:rPr lang="en-US" dirty="0" smtClean="0"/>
              <a:t>Two signs on left in Mt. Holly; two on the right in Springfield Twp. </a:t>
            </a:r>
            <a:endParaRPr lang="en-US" dirty="0"/>
          </a:p>
        </p:txBody>
      </p:sp>
      <p:sp>
        <p:nvSpPr>
          <p:cNvPr id="12" name="Wave 11"/>
          <p:cNvSpPr/>
          <p:nvPr/>
        </p:nvSpPr>
        <p:spPr>
          <a:xfrm>
            <a:off x="3657600" y="28194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71 </a:t>
            </a:r>
            <a:r>
              <a:rPr lang="en-US" sz="1000" b="1" dirty="0" err="1" smtClean="0">
                <a:solidFill>
                  <a:schemeClr val="bg1">
                    <a:lumMod val="85000"/>
                  </a:schemeClr>
                </a:solidFill>
              </a:rPr>
              <a:t>wds</a:t>
            </a:r>
            <a:r>
              <a:rPr lang="en-US" dirty="0" smtClean="0"/>
              <a:t>.</a:t>
            </a:r>
            <a:endParaRPr lang="en-US" dirty="0"/>
          </a:p>
        </p:txBody>
      </p:sp>
      <p:sp>
        <p:nvSpPr>
          <p:cNvPr id="13" name="Wave 12"/>
          <p:cNvSpPr/>
          <p:nvPr/>
        </p:nvSpPr>
        <p:spPr>
          <a:xfrm>
            <a:off x="7620000" y="30480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92 </a:t>
            </a:r>
            <a:r>
              <a:rPr lang="en-US" sz="1000" b="1" dirty="0" err="1" smtClean="0">
                <a:solidFill>
                  <a:schemeClr val="bg1">
                    <a:lumMod val="85000"/>
                  </a:schemeClr>
                </a:solidFill>
              </a:rPr>
              <a:t>wds</a:t>
            </a:r>
            <a:r>
              <a:rPr lang="en-US" dirty="0" smtClean="0"/>
              <a:t>.</a:t>
            </a:r>
            <a:endParaRPr lang="en-US" dirty="0"/>
          </a:p>
        </p:txBody>
      </p:sp>
      <p:sp>
        <p:nvSpPr>
          <p:cNvPr id="14" name="Wave 13"/>
          <p:cNvSpPr/>
          <p:nvPr/>
        </p:nvSpPr>
        <p:spPr>
          <a:xfrm>
            <a:off x="1143000" y="60960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69 </a:t>
            </a:r>
            <a:r>
              <a:rPr lang="en-US" sz="1000" b="1" dirty="0" err="1" smtClean="0">
                <a:solidFill>
                  <a:schemeClr val="bg1">
                    <a:lumMod val="85000"/>
                  </a:schemeClr>
                </a:solidFill>
              </a:rPr>
              <a:t>wds</a:t>
            </a:r>
            <a:r>
              <a:rPr lang="en-US" dirty="0" smtClean="0"/>
              <a:t>.</a:t>
            </a:r>
            <a:endParaRPr lang="en-US" dirty="0"/>
          </a:p>
        </p:txBody>
      </p:sp>
      <p:sp>
        <p:nvSpPr>
          <p:cNvPr id="15" name="Wave 14"/>
          <p:cNvSpPr/>
          <p:nvPr/>
        </p:nvSpPr>
        <p:spPr>
          <a:xfrm>
            <a:off x="5334000" y="62484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65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1.snapfish.com/232323232%7Ffp377%3Enu%3D3235%3E4%3B4%3E74%3B%3EWSNRCG%3D32355%3A48396%3A9nu0mrj"/>
          <p:cNvPicPr>
            <a:picLocks noChangeAspect="1" noChangeArrowheads="1"/>
          </p:cNvPicPr>
          <p:nvPr/>
        </p:nvPicPr>
        <p:blipFill>
          <a:blip r:embed="rId2" cstate="print"/>
          <a:srcRect/>
          <a:stretch>
            <a:fillRect/>
          </a:stretch>
        </p:blipFill>
        <p:spPr bwMode="auto">
          <a:xfrm>
            <a:off x="1828800" y="533400"/>
            <a:ext cx="5943598" cy="4457700"/>
          </a:xfrm>
          <a:prstGeom prst="rect">
            <a:avLst/>
          </a:prstGeom>
          <a:noFill/>
        </p:spPr>
      </p:pic>
      <p:sp>
        <p:nvSpPr>
          <p:cNvPr id="3" name="TextBox 2"/>
          <p:cNvSpPr txBox="1"/>
          <p:nvPr/>
        </p:nvSpPr>
        <p:spPr>
          <a:xfrm>
            <a:off x="1524000" y="5257800"/>
            <a:ext cx="6629400" cy="646331"/>
          </a:xfrm>
          <a:prstGeom prst="rect">
            <a:avLst/>
          </a:prstGeom>
          <a:noFill/>
        </p:spPr>
        <p:txBody>
          <a:bodyPr wrap="square" rtlCol="0">
            <a:spAutoFit/>
          </a:bodyPr>
          <a:lstStyle/>
          <a:p>
            <a:pPr algn="ctr"/>
            <a:r>
              <a:rPr lang="en-US" dirty="0" smtClean="0"/>
              <a:t>Historical Marker erected in Willingboro at corner of JFK Blvd. and Beverly-Rancocas Road by Burlington County Freeholders.</a:t>
            </a:r>
            <a:endParaRPr lang="en-US" dirty="0"/>
          </a:p>
        </p:txBody>
      </p:sp>
      <p:sp>
        <p:nvSpPr>
          <p:cNvPr id="4" name="Wave 3"/>
          <p:cNvSpPr/>
          <p:nvPr/>
        </p:nvSpPr>
        <p:spPr>
          <a:xfrm>
            <a:off x="6934200" y="44958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70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57800" y="228600"/>
            <a:ext cx="3352800" cy="2517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152400"/>
            <a:ext cx="4456112" cy="30184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91000" y="2971800"/>
            <a:ext cx="4724400" cy="3541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14400" y="3000022"/>
            <a:ext cx="2413362" cy="3641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Wave 5"/>
          <p:cNvSpPr/>
          <p:nvPr/>
        </p:nvSpPr>
        <p:spPr>
          <a:xfrm>
            <a:off x="8153400" y="23622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56 </a:t>
            </a:r>
            <a:r>
              <a:rPr lang="en-US" sz="1000" b="1" dirty="0" err="1" smtClean="0">
                <a:solidFill>
                  <a:schemeClr val="bg1">
                    <a:lumMod val="85000"/>
                  </a:schemeClr>
                </a:solidFill>
              </a:rPr>
              <a:t>wds</a:t>
            </a:r>
            <a:r>
              <a:rPr lang="en-US" dirty="0" smtClean="0"/>
              <a:t>.</a:t>
            </a:r>
            <a:endParaRPr lang="en-US" dirty="0"/>
          </a:p>
        </p:txBody>
      </p:sp>
      <p:sp>
        <p:nvSpPr>
          <p:cNvPr id="7" name="Wave 6"/>
          <p:cNvSpPr/>
          <p:nvPr/>
        </p:nvSpPr>
        <p:spPr>
          <a:xfrm>
            <a:off x="3276600" y="22098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54 </a:t>
            </a:r>
            <a:r>
              <a:rPr lang="en-US" sz="1000" b="1" dirty="0" err="1" smtClean="0">
                <a:solidFill>
                  <a:schemeClr val="bg1">
                    <a:lumMod val="85000"/>
                  </a:schemeClr>
                </a:solidFill>
              </a:rPr>
              <a:t>wds</a:t>
            </a:r>
            <a:r>
              <a:rPr lang="en-US" dirty="0" smtClean="0"/>
              <a:t>.</a:t>
            </a:r>
            <a:endParaRPr lang="en-US" dirty="0"/>
          </a:p>
        </p:txBody>
      </p:sp>
      <p:sp>
        <p:nvSpPr>
          <p:cNvPr id="8" name="Wave 7"/>
          <p:cNvSpPr/>
          <p:nvPr/>
        </p:nvSpPr>
        <p:spPr>
          <a:xfrm>
            <a:off x="609600" y="60960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91 </a:t>
            </a:r>
            <a:r>
              <a:rPr lang="en-US" sz="1000" b="1" dirty="0" err="1" smtClean="0">
                <a:solidFill>
                  <a:schemeClr val="bg1">
                    <a:lumMod val="85000"/>
                  </a:schemeClr>
                </a:solidFill>
              </a:rPr>
              <a:t>wds</a:t>
            </a:r>
            <a:r>
              <a:rPr lang="en-US" dirty="0" smtClean="0"/>
              <a:t>.</a:t>
            </a:r>
            <a:endParaRPr lang="en-US" dirty="0"/>
          </a:p>
        </p:txBody>
      </p:sp>
      <p:sp>
        <p:nvSpPr>
          <p:cNvPr id="9" name="Wave 8"/>
          <p:cNvSpPr/>
          <p:nvPr/>
        </p:nvSpPr>
        <p:spPr>
          <a:xfrm>
            <a:off x="8153400" y="6019800"/>
            <a:ext cx="762000" cy="381000"/>
          </a:xfrm>
          <a:prstGeom prst="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69 </a:t>
            </a:r>
            <a:r>
              <a:rPr lang="en-US" sz="1000" b="1" dirty="0" err="1" smtClean="0">
                <a:solidFill>
                  <a:schemeClr val="bg1">
                    <a:lumMod val="85000"/>
                  </a:schemeClr>
                </a:solidFill>
              </a:rPr>
              <a:t>wds</a:t>
            </a:r>
            <a:r>
              <a:rPr lang="en-US" dirty="0" smtClean="0"/>
              <a:t>.</a:t>
            </a:r>
            <a:endParaRPr lang="en-US" dirty="0"/>
          </a:p>
        </p:txBody>
      </p:sp>
    </p:spTree>
    <p:extLst>
      <p:ext uri="{BB962C8B-B14F-4D97-AF65-F5344CB8AC3E}">
        <p14:creationId xmlns="" xmlns:p14="http://schemas.microsoft.com/office/powerpoint/2010/main" val="2046506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4231214"/>
            <a:ext cx="3316148" cy="2487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45350" y="2051198"/>
            <a:ext cx="1725474" cy="22862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23" name="Picture 1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67000" y="1814865"/>
            <a:ext cx="457835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25" name="Picture 1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5602" y="2514600"/>
            <a:ext cx="3048000"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26" name="Picture 1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0274" y="533400"/>
            <a:ext cx="3352800" cy="2517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27" name="Picture 1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357003" y="4316687"/>
            <a:ext cx="3198343" cy="2401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474178" y="177496"/>
            <a:ext cx="2509309" cy="18737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544748" y="191404"/>
            <a:ext cx="3273425" cy="245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0274" y="163259"/>
            <a:ext cx="3352800" cy="584775"/>
          </a:xfrm>
          <a:prstGeom prst="rect">
            <a:avLst/>
          </a:prstGeom>
          <a:blipFill>
            <a:blip r:embed="rId10" cstate="print"/>
            <a:tile tx="0" ty="0" sx="100000" sy="100000" flip="none" algn="tl"/>
          </a:blipFill>
        </p:spPr>
        <p:txBody>
          <a:bodyPr wrap="square" rtlCol="0">
            <a:spAutoFit/>
          </a:bodyPr>
          <a:lstStyle/>
          <a:p>
            <a:r>
              <a:rPr lang="en-US" sz="3200" b="1" dirty="0" smtClean="0">
                <a:solidFill>
                  <a:srgbClr val="FFCC99"/>
                </a:solidFill>
              </a:rPr>
              <a:t>BORDENTOWN</a:t>
            </a:r>
            <a:endParaRPr lang="en-US" sz="3200" b="1" dirty="0">
              <a:solidFill>
                <a:srgbClr val="FFCC99"/>
              </a:solidFill>
            </a:endParaRPr>
          </a:p>
        </p:txBody>
      </p:sp>
      <p:pic>
        <p:nvPicPr>
          <p:cNvPr id="6148" name="Picture 4"/>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126049" y="4337451"/>
            <a:ext cx="2857438" cy="2380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26329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hQSEBUUEhQVFBUVFxgXGBgVGBUXFRQUGBcVFRUVFRQXHCYeFxkjGhcUHy8gIycpLSwsFR4xNTAqNSYrLCkBCQoKDgwOGg8PGi4kHCUsLCwsLCwwLSwsLCwsLCksLCwsLCw0LCwsLCwsKSwsLCwsLCwsLCwsLCwsLCwsLCwpLP/AABEIALcBEwMBIgACEQEDEQH/xAAbAAABBQEBAAAAAAAAAAAAAAAAAgMEBQYBB//EAE0QAAECBAIGBAkJBQcCBwAAAAECEQADEiEEMQUTIkFRYTJxgZEGFCNSU3KTodEWM0JigpKxsuEHFUPB8FRzg5SiwtI08SQlY6Ozw+L/xAAaAQEBAQADAQAAAAAAAAAAAAAAAQIDBAUG/8QAMBEAAgIBAgUCBQMEAwAAAAAAAAECEQMSIQQTMUFRUpEUIjJhcQUV8IHB0eEzQrH/2gAMAwEAAhEDEQA/AMlBDtEKlyXIFg5zJAA6ybAR0TnJatHoNLLSNhBJKhdSgl0gDJiTus3KGjgAywFJUpKkAEKASUkLKiKmdiE35840GgNDYQMvEYhAWCXl+RmS1Dc51g494jQpRoyzqw5yfycm5rc/xLOnZ98cijZLMKnQ6QdqdLIAV0VBzbZZ+cIXocB/LSiwex68hvy98b9I0VvOHP2JPnv5/mbPvil05ojALqXJngKLUy0mQhGYBLlVrX5nrg4kszU7Ay0qmAKC6SmllpDoUFEmreUskNzPCFI0I9hOlkuAAC5LsHA7Xi/X4DS0jDKOKQZc7WFSwUBKUS3JKHU6lML5gXvxuFeAmjQGOLU7FddUpglClJWKW4g3Pmw0stmHToYHKdKLszF81EbuV+oxXKFzv58Y2nhT4PYOUhKMKsKmO6pkydKCSLpUikkMQQDYbzGRmSKSQ4Lb0kEHqIsYy1RUxiCHaIKIyBqCHaIKIAagh2iCiAGoIdogogBqCHaIKIAagh2iCiAGoIdogogBqCHaIKIAagh2iCiAGoIdogogBqCHaIKIAagh2iCiAGoIdoggCTq4cw8sVBzSOLO1uEO6uDVxmwSE6uzzSLX8mnPeMuyEqKL+UJsf4aQ6twyyhimOMItglLMvMTFZ5FCHZwHcBsnPdA8t1eUU1qdhL5XcUtyziLaOsIWCdMxYUhKVT5hSh6UlAKUvnSDYPyhtUxD/ADqjbzEhn6xcXLxFYQUw1AlFSC7zVHM/NpuT1jOGMSoBqF1cXQlLe6E0QauFgb1quI+6n4Qa1XL7qfhDmrg1cSwN61XL7qfhBrVcvup+EOauDVwsDetVxH3U/CDWq5fdT8Ic1cGrhYG9ariPup+EGtVy+6n4Q5q4NXCwN61XL7qfhBrVcvup+EOauDVwsDetVy+6n4QpJWQ4DjkhJHHzYVq4k4THTJQIlqKQS5ZrkQsEOtX9JT8I6NZwyLHYFjwOznFn+/Z/pDbkniDw5CEHS8531intwvTYOGu0W0CuqX3/AFU/CAKX3Z7KbddrRZ/vqczFb3BFhslKqwRwvAjTc8ZTD3J+ELQIOHlLWtKMqlBLlCbOQlzbjGm0x4CTMPIVNM5CgkVMJYFWWR7YpzpqaVIK1VhCgoAgAFiFNYchFtpTw2VOkqlmUgVJpcG4HdeObG8el6uvY4MnM1LR079Cq0RoSZiDShaamKiKAaUjMqYf04hWhvB+biSsImShQpKXUmyqiQCKUGzje2YiLgcZqipSQCVIXLL+atJQT1sYkaI06rDEmWEkkgup7M9gxFiCQXjky8nTHQ9+/X+puGrU9XQukfs4xJJAnYckcHLZt/D5Huh1H7MMUcp2HzazliMx83DMr9o89JcIk/dXz+tzJ7YfR+1HEA/NyLlzszLlmfpxxXjNO+xyf+zHFJSpRmyGSCcjuD+jjDUPfjG6nftQxC0qSZcllAiwW7EN58Y4SoxNx/6lV9yNq4Ik6qCMWUlauH8BICpssEOCtAI4gqAI7oVREjRyPLSv7xH50xhMGUn+FcwKUNVh7Ej5obiecNfKuZ6LD+yHxipxPTV6yvxMNx9RyMXpXseHzZ+WXXyqmeiw/sh8Y58qF+iw/sv1imgi8jF6V7DnT8suPlOv0WH9l+sHynX6LD+y/WKeCHIx+lew5s/LLj5Tr9Fh/ZfrHflSv0WH9l+sU0chyMfpXsOdPyy6+Vcz0WH9l+sd+Vkz0eH9l+sUkEORi9K9hzp+WXnyum+jw/sh8YPlfN9Hh/ZD4xRxyHw+L0r2HOyepl78r5vo8P7IfGD5YTfR4f2Q+MUUEPh8XpXsOdk9TL35YTfR4f2Q+MHywm+jw/sh8YoYIfD4vSvYc7J6mXvywm+jw/sh8YPljN9Hh/ZD4xRRyHw+L0r2HOyepl98sZvo8P7IfGH8D4TTpqwgIwwcKLmS4ASkrNkuTYGwEZqLvwJP/mEj1lfkXGZ4Mai2or2NQyzckm2X+h587EytYhWDCXIZckpU45cIn/u6dvmYLskk/wC6LuRJluDrCFJvQJlKQx3ywci7ni7wj93yzYTlmm9pxcAAAuxy39ZffHm2vSvZHo6fu/cqE6Nmb5mE7MOf+cKGilekw/Zhif8AfE3E4EMTKUuYvhr1Mwdyb2zz5iIhkLF6UmlztYlVhe5cs2xLf1lc3lrwvZDT937s6ND/AF5XZhFf8oWNDjij/KKgnYGsFQSlRUVVAT1BNN9p0qt0z1OOAhradB1cp0Fw8/JVSV5VXuZljuAG8gNvC9kWv5bJKdEI3gf5b/8AMLGi5fmf+wP+MLRo3DllEDJJYre1yH2mOZ4vfOODReGSQRSCGL6wjKhj0vqo7gYlLwvZFOpwEr0T/wCEB/KKmTilqxhkp0e8tIqKymk6twDMBslt7Z2N3tFxO0XhlqUVBBUTtbRFzSq4CvqIP2RwhyRh0y1oly3CKJhpClFLmZKJLEneVd5iUvA3PPMd4WzETZqUysOyJi0h5QJZKiBd+UabHyQJimAAsWGQdINuV48+0p/1GI/vpv51R6TjkeUPUn8iY1xsIxxwaVHDw8pOck2V+rgiTq4I8qzuknVxI0fL8tL/ALxH5hHdXD+Al+Vl+uj8wiLqQ8oxPTV6yvxMT1y5FOyRVSjNSrKJZWRYgDayGbEcYGJ6avWV+Jiwk6XQkJGrdhSctpNSVgvuWFVkKHEDJwfr2eChwycN51j9Y1IdMvNP0mUZjjMgWu0NiTIcmpLasMKlfOVB34CknuyOUcXpgOkhN0sXUEnKUJbMzFJUKiDx6yeo0wgO0v6SFM7tSKCio3pKCocXY3aJua2OT5WHbZVd02c5OAsPuOZqY2OSSGK6MM7OGdYepQLCWFILVM5WSnNrZ74YVpV6HHQWSbC6XBQjnSSvPzuQiSdOov5Mh0tm5znHMnLyg57OcKY2G5kiRTsqSFUeeWC6wAOYoc5d+7uGk4fVpKlCulTiosTUunfawRw6W+7Jm6bdUxQQBUmlNgaRUVEq843UO7cGjqdLSwtajLKgtdZCqbELC0pHJqknr7IbjY5qsPTZQrYbJUqkqFFTL4EFbDMFJGTAglYd0bQuqVVc2SZZM277ltwhatKywiW1RUk3cAKU4YlRuCwYDqDxHx2k0rSQEsSuoHgGamxuGbN2axDtF3JsOjDSapai6JbbYJNblahbd0aT8YUjASihZCgopSGNTbdBKypOYSFgAHIg907wh8J5c+Rq0BYNaVbVDAJRSQGvc7VybmMzGMblKNyVMsqT23LeZJw24sClRzUSFOaQQ7kMBwzyVlFRHII5UqMNg8EEKkodSRxIHeQIN0rIJgjV6A0IlYWZ0lA2mSylXAscid8XiPBfDehR9+ZHV+Lh4Zz8iR5vFz4HzQnHSVKIABUSTYACWskk8GjajwUw3oEffmQjCYLCyVpmIk0rSbHyymLNlSRva4jEuKi4tUywxNSTLXR2OkT5JmygmaBUDSkFRI+iygDk1jyhJxUux8XmDd8yHAUGLtuaxiPJxEhAZMlKQ6lMEKuTtE2RdyfhuiXKCVJcS0NfiMiRlRyjoHe1oZRNlFKqZJlkJLPJAN7WS21ncRXJmpAO59lvFUgUF3SQ1w1s944xcakeYgdSlD/bCFI+qPaTB/KA5iKw7DGuWCpLhsMXZQILhJObBxy6oMSqWlST5ES17QTqCSwKEnaBDGyd24cIj4zGYpOLQhEs6lTOQtZDfTJVUCCA7W4ZxBw37QJSQ0xOIrBIJSXBYkb5kaUW+hda7miXisLQCpKAlxKDoLWSVhAFOTEkbr2zEJ8bwY3SwwP0FWFIWR0fNYt1RTp8P8Kc/GR1h/8AeYWPDjB+fOHXLf8A2mLol4Lrj5NIcPJmlRKULLlKnALlLJIPHoj7o4CEUBM1ITYauZb7cn9YpJfhrgt09af8Jv8A6oqVzdHLxnjKsXMfMpIWnaDUlKggUgMLAfjE0PwNS8mR0l8/P/vZv51R6ni0bfYn8iY8qxkwKmzlJLhUyYoEZEFSiCOyPXMQja+yj8iYv6h/xQOHhvrkQtXBEnVwR41nfJOrh/BS/Ky/XR+YQvVw9g0eUR66fzCMp7kPFsQdtXrH8TGk1wddU2WkpURtYVSlEXIUanIFzbcw5Rm8R01esfxMXvyhSSQZ2KCdlm1ZUogkqJfLJIDcLx9jJHhRY+rFodPlJLEEk+KszWybaJIItwMIn4tGz5SSQkgk+KkMkJUylcQSQG3kg7oaleECWdc3E6wpAUUiVcgqIAVnSKldb3ygx2nJcxNOtxJBpBSpMmmh01Ac2BI5gRmmbtCpk4CSyKHpUADhiFFAFBKpm9RSyrZE5i0OyMeishUyWyaQCnC7a1XGZu4ITc51QyvT0t0qE3FOGBfVWQVJKgCN7AdwhPygSKimbiXN76kOukJBUwuAwDbxCmLRxM1D/OStlaiHw52yReoZhIK1AD6vIQ9h8bLpSK5KaXSCcKSpSUWStxdzZ/fe0Il6blpSEpn4oMLMJbOLht4v1RDxWmykp1E2dYK+cEtxWoKVSU8SA/6xabJaRYTMSmla0rlKLBh4qptkKISMwmpy5/WE4jEoWlQC5ZDJfV4ZSSllpDlQNyEgqvmzRWDwmxI/jKs3m7st0NJ07PCaRNVTe1t5qPvJPbDSyakT9J6WeWoJMlTmnZkUKoKQoqCzltFm3574oYmTNLzlI1ZmKKGCabMyWIHuEQ42lRmTsII5BGjIQ7hemn1h+MNQuQtlAksxzOXbGMn0v8Fj9SNegJoqOfWtsyck72eJOGmgmklNJUHZc0Kc1pFy39dkVeg9J+TGsmyqnP00i26Lc4lKmaagN5s0B+uxePFPRCRjACCCgnO65p3B7EHj79zQ/KKaHq4gNNmXUCUsSb5FHae2Eyk5tMJcEfOgtzDpsQ1jDycOq+2suCOkktZnFs4ASZxIYkbRCg05QJJCgL2YGo+7KFqxKUKSpJDEBSSqf0gQb0GxD8+JsWc8VXfaWXDD5vZzuO+OiQti7k2Y0SnTdy21vgBsTUlLguoZjxiwADu4PEJBfi99/Au9KyU8TrkuLAjcDe3YRyjvi63zPMaqVcWdPSyYN1Ew8qkm8v8A0p5D8AO6BB2mgoDqO0ekXPQVv7BHl2IDTZg4TJn51RttM+EQlTZadWsu6nZtyksOJvGMx/z87+9X+Yx2+E+v+hw5vpGYIII9M6YNA0EEQHFZR7RNl3Hqo/ImPF1ZGPcFIy9VH5Ex4/6r9MfyehwXVkXVwRJ1cEeDZ6JJ1cO4RHlEesn8wjtMOYVPlEesn8REXUHhGI6avWP4mNFM0YHCkScOoAmpp4KVBqGYhISxUC7bu/OYnpq9ZX4mNBMxksqp1kgpBqBMlTFlWSoO/wBJR5Nnm32cjwogrAoFQ1EgKABviCRtFQqG4tTk4NxxhlOETq1q1MpqVKSTPZaUkVJdOalJBTuvC5uKllYZeGLJLkyCAoqLkFN8mDetlDk3SUoJqHipUHNPi6hUbMkubDdnvPVGd/5ZrYTNwaFBKUyJNS0vVr1Cnoh1JUwBdYtxEC8KhASFYeSSSlJPjBUAVOxU3RG593bCZuLlIl0oOFmUsA8pQJsQpRUfs7vwD10vTTFxIw7sAPJuBTXcB8zUHJ80RUmLRa/u9GsKRJkKBSCP/EWcFSVUrG57sbsBDSMKlKj5CSQUpLGekhO0tJ23zPWOiDvaICtPEl9Th+fkk3u94bk6YKW8lJLICNqWDa1zxVz5xaZLQnTEgImkBKUhhZK9YBbzhxzbc8Q5csqLJBJ4AEnuESMbpAzAkUS0Uv0E053vx/Uw9oTDVzP4myHeWkKULgHZOdqo10RjqyFqjextnY2u1+F7QgxsZusCmV484FKiJSCyQXawY3Ju++M/p4kzajrXUHJnJCFKIJS4ADMwHa43PEjKyuNFeEE3AJb3dcBll2YvwYv3Rd+DE1Q1tJngsk+RShVhV0krz5Nzi3nYpQq28aWBc6hADMXJdNvpXOTdbHKnQUbVmLhWpPA5PkcuPVBLllRAAcksBxMazR09YkpTVi0hKW2ZSFoJ2lAIVSSxs27MveNSdEjGzH6gcPdCTITwEarTKZkyXQkYte0C0yUlKRZnJSlxfcbB4zmGpqFb03ds8i3Y7djxFTXQrtdxpOBfJDuWsHvw6+UI8XTwjX4WTqpYMo4wBQrFMtBSQoC4zYskX4A84g6VkSrrmeMhawSK5aUhSm48Bs5cYzs+xrddygCGyJHUTDprTaqYPtLHMb+EKw4TWK3p3tny97Rr1KmA0qOOskBtTL3MAnLiocX3xJKK7CLk+5jxipg/izR/iL+MOJx0/dOnMPrrt74neEBdYUozis28sgIJQGCSAAOY+zzs1onEzkuJVRSSmpKQk1ZgBiC5aphffzhoi1dIapXVkc6Rn+mm9qifxiMXckkkkuScyTvMa6biZ1CqPHKwHAVKSU9IO5pe3Fu6MxjZy1LJmkleSqgynFmI42iwjFO0iSbrdjeqLAsWORYseowkpPCL7wexc0hSRrjLQnKSlClJKjZ3SSx2/wCrQ7pnSE1EoBK8RSoqSrXS0JFx0RZ3Yn+hGtTuiaVVmbhepV5p7j2QiNpJxs2hBKsZdIU4RLWLoBKkkpyG2wJyyaEnRIqzFzEkC4az34HIx7sEWT6iPyJjxnTyttKfKMiWEjWpCFBIqYMBk2+Pa5Y2U+oj8iY8j9VfyR/J3+D2bG6IIepgjwD0Bxocww20esn8RCWhzDDbT6yfxEVdQeAYjpq9Y/iYmzdJSikgYZCSXZQXMtwNLse2HMR01esfxMNR9oeCdxGk5SgpsNLQSCHSqYySzAhLtbm8Q5k9JSAEAG20CpywY2dr59nW8uCAZXRyLKORbJRXQRYwRbJRXQqVPUl6VFL2LEhxzaJ8T9GJJCgN6kOxILNMyaMymoq30KoOTqPUpf3hM9Ivh0lZEuRnxhudiFLLqUVEW2iTbPfF9PmrStjV3qeGscSyXJPSz+zaM48sJ/SWcMkGlNdfuU0qcpJdKik8iRe/DrPfDy9KTjYzZhs3TVl3xrNEv4ultxUTbdUxOYyF40GiEVZ377++OvLikpOOk7EeHbinZ5UlRBBBYi4IzB5GLrDadRQlM1E1RAYqTOmAm93SS2TBg2UTfCX/AKxf2P8A40QrEYldSvWPHied41PiIxjGUl1Mwwzk2o1t5/jKrGaXBQBK1yCDcqnKUCL2azbu6KqNOmeu4Vw3VZE03cwxoD/qpH99K/OmOSGaMoOUTE8coy0yKeTpCamyZi09SlAZU5PwtCJ+KWtq1KU2VSiWfNn6h3RvPCTEqqnhyAmZbb3OpRZKbpy35+6KDGaSqSpLkuEm6id6Gz/H+h1sXGqbS09fudifCuMW9RnREkaQm28pMtltKs+bXtE/CzCkkgsQldw7jZPCEnTQCmMxYYkHamEtxBBZ+zfHayZVDqjgx4ZZLorZs5SukSrrJOZJOfMk9sdkYhaC6FKSfqkj8ItEY/WS1NWU7JdZUb1EABy1hvH/AHgaUxKkSk0KUl1qekkPspzaMvMtGqi8hqels6rSk4u82Zf66t7vv5nviMtZUSSSSbkkuSeJMWXgrp1UmamZMnLsUilSlEKQSy3dwGF+yNP+0JQOKQRkZST/AKlxxY+K1ZNGnsayYNMbsotGJMpKkqlKJJLqRPEtVgAE2U1jVmN/evHoC0FKZUx32SvEJUBcfQJ4OM98azROAQUlZFRNQYpQQ4mTLh0u7MM4cny0AtqkCz7SJV+DN290WXERjJqiQwTlFO1ueZT8OpBZQYsDmDY5FxaFS8atOS1DLJRGQYb+Fo2QmJGkpJISlICCaWYAILs3bGpxempQw2ulkqbpBwaSXA3cQ3aMoZOJcaqN39/9Fhg1Xv0PIMRPUu6lFRbMkkt1mPfJI2Ueoj8iYwnhDpPW4OYLWZ7B0qTOKGcDgI30sbKfVR+RMeZ+oZeZji6rd/8Ah2uHhok1ZxoIW0EeMd0U0OYYbafWT+IhDR0KIuMxcdYvGkQ8PxChWq46R/Ew3UOIj07E6Dw7kjCyH/uxFbO0XKGWGw/skx9Cv1HF4Z53wkvKMHUOIjlY4iNhNwA3YbD+yTEZeEVuw2H9iiNfuGPwx8HPyjMVDiIKxxEaBWEmf2fDexRHPEZvocL7GXF/cMfhj4OXlFBWOIgqHERoBo2b6LC+wl/CFjRUzzML7CX8In7hi8MfBy8ozlY4iJ+iVAlioJFSHOy9O3UwUWf4iLdOiFb0Yb/Ly/hDidD8UYf/AC8r4RjJx2KcXHc3DhpQlqtFTpfDJ8Y8mapbi6jLJte6ksIh4xdk3D7W8co06dEp3y8P7CV8IcTouX6KR7GX8I48PGYsSaV7lzcPPLJNvoV+hMImZJSdbISQVBphl1ZvkpYIHZF/oqmV0puH+zNlD8VxDGjpPoJHskQoYCT/AGfD+yTHBLPjcnK37L/JzRhNRS2Mz4RTknFzCFJUHRdKgQWQgFiLG4McntUoi4JJDGWcyY1HiMn+z4f2SYPEZH9mw/skxufE4pxjHfb8f5M48c4NvbcycmkBe6wzKeIyv1wnQk0JxMgkgATZZJJAAAWlySchGu8Rkf2bD+yTAcBJ/s+H9kmN4+LxQi477/gxkwTnJS2HcbhguapQnyKVKqA14ZtqxAUN5Bs3RGcUmncGESH10pbUJZM0KUo1A1lNRcsM8otDo6T6CR7JEIOjJe6VIH+DL+EdXHPFCSlb2+yOaUZyTWxjsOXLOLpUMx5p4wyvQ8zWKUkpuTeuXkXz2t4jZK0SndLkewl/CG1aI4Iw/wDl5XwjuZOMxT8nFiwzx3VGbTh1IlqrKfoANMQrInJCeTXiNPwRmoDFOysvtJBYpDEAm+RjUnRCtyMN/l5fwhtWiV+ZhfYS/hE+KxaNG5Xim569jLI0DMUo9AB7FS5YsOjmq0XPhBPJMkKUlSkSUpJStK8lTGcpLOzRNOjJnosL7CX8IScBN9DhfYy4zDiMUZatyzxTkq2LHA6dRKdKyWFVhLmEhWsWXqFiGIjs3TuHJJqWHL/NzP8AjELyqEuZUkncNXn1kPaOYXFTFWXIlA8pKmPfl390beTFJOf90ccYZYVC17Mj4vFIVjEKC2SUjaUKWdBDkKZr8YbAUJYQmZKUNokKVKfpWAJW2RJi7l4AHpYaQeZlAnvMTJOiZZzwuH9kIxLisTrrt+DccM1fQzOJnoGHngFKalJKU1oKmKwogAEuzEx6zK6KfUR+RMZyRoHDnPCyPZiNLLyGQ5CwAFgAOqOnxOaE4qMb63uckINO2daCOtHY6JzHWgIhTRwxQQ5qYiTExITpqWWcKHZk1ThV7HZVY3tDqtIoGbjrGbpKg1+CfeI3okuxNSKeamIswRocTpFMs7QLUhRIawUSkWd8x74E6SQSQASxCTbJRJCQb2dj/REVJ9aGpGUUIS0axOk5ZCSHIV0bZl6WvkSxzh3C4pMzog2CTcAWUHSe7+rGDtdhaMaoR1THJIFxvOV7fh3RuKY4oNuiKXYphyB5o7zyy7vfHeOyLtbcG+Mag6YQCQQelTkLmpSbX4pMLmaSSBYPdSWDZpSVquS3RDxy6Z+DGpGTID9G3B+bi++zDseBh5vvPa5jWfvNF97C7DhR/wA0++OL0sgKpYvt5B3oepr8oaZ+BqRlSB5o7zwaOMPN3cSzub8eHdG1lzAQCBY37IV2Rnc1aMTw2RmDme5oE59EfyyDtwy/1GNuByhvEzghNRD3SLZ7Sgke8iJbuhsYsAMNl+NyH7oGHm7zvNhZh+PujXDSKHZjZ3sLMAo73yI3Xjg0pLJUA5pBUbWpAdxxtF+bwS0ZJs9njdzYHLujtvN4b+TfzjVnSst2u7szDMkp42uD7oXh8ehZZPvDMWJIL3ex6mvD5l2LaMgw80d5gYeaOiQxYhz9IuPwbr3RrJmlECksohSSpwHYAgFxmLkQ5Ox6ElQJunNhkLX6rj+hD5vBLRkqhUDq05FwDYlwQQCCBvHbyEcUpw1CE8wL5IAv1hR+1yvq1aRQAosdhFZsOiz2vnCRpeXtPUkpuoFOQZyT2X7YfN4FoyrQNGr/AHrLcguGTWbZJtw6x3w9IxaFqKU5pd7ZMSn+T9RB3xmmuxbRk5YiVLEammBozZSglpiVLTFqBA0SwRJaYkgQtoGiATBCmggDrRxeRfJi/VC2jik2PVvy7Y0CAgIIstFr9FFrEuRutV7455PLWS+6Xlu98BwUxmaRz2Ddgd39ZmFeJKp6MkF7sixG6xva+/8AWkOES7bcvK1pfRvlyue8wMh2rRcPlLuD/KBWCXnTIfLoE2/onvhRwanGzJaw6BfK7drtygACkP8AOIfPJHW/uB7I4mYhNhMQLbggWGUcTg5g3SOWwRf/ALQo4NbC0mz/AEC3Jt47++IBxE4EjyoN2YU35Whazdoaw2FUFOpMoAZUJIUCwu57YdXnFj1DK/Xy3Pky4z8nntC777l+8x04pDdBRDgNqzwscuG+Gpn0iFT7O4Azu1nH4QKmuHfEMQQ1LEbIvk73745rZihxWJls5lq4fNuWzyZ2EKl4mVuQfZneaeHEw0maSnpYgNxSKukOXPuHXHUl3SFz7FiWHGlgW53PAGFsUSE6QTkErs9qDuGQ3Qvx9NrLv9U8SL8MjEOSsktViL2cpSwdhc+98oELcHaxIYb0i7MLWz/WMlLRCnALEWyOY644UVJYtuzAItfIxyTLYEkqL32mtbK0OSMoxI0hlODbIgNwQm3u6oQMIk5FH3ZcPz0pql1JJNWyQCQlVKrkiyRTUHNrjeREAJkgh5C0klxs7+Njwv3xNwSVYVIzKQ/FKM7t25wpWHa5UkcylGXM9sRVaqkeRWQzNQXASC1ntZR98Kk4eS4AlEFT5pLAZ3ckDIWgCQcNzG/6KciXPebwnxMHeksdyU2ILjLK5PfHf3TKd6Bu4tbk/wDTRJlSQkMkADlEBH8S6sm6CMuGWUdOEu7h83oS78XiS0DQBFGC6vuI+EGopBNQSALmlIAAvc8IlNGQ8PtJkJEhJ6QrmM70CyU5Ncg5sNlnvGopydArdNeHayopw6tkfTIFSvVH0QbgEg3G6MtjdJTJj1TVElrqU5DOCH5ljuy3RExSjuysHLB+3fw7IYVOTSQm6uqzZMnm147scaXQll1hMctKnlzVJuGY2CcyOByAc8SY0uiPDdYWEYhSWOSwz50uocCXa+W6MElVRZFrbLkB/qvuPuiRh8SSDekiz709T5Plu7oksafUqZ7VLBUAQtweSYdSktcv7oxn7PtOVgySqqkbJOfVG2aOnKOl0BLQQpoIwU7HFpcEOzghxmOYjjwiYbGz2Nsntk8UEcYBbMJ8zMMWQSwBs5F3tc8I5+71s2vmbr0yxuIIsN7juiGjDqY+SWCSn+KdwPDIDgOMSErWhymUTUSS6wSC5yezZd8ALOjpn9omD7Mv/jnDuGwikl1TVLHBQSPeA8OylkpBIYkXGbHg++FvCwKghLxx4WBcMLF4deGSdo9UVdSMi+JXfWTM3aq3IM2QjviJZtZM7x8MoyX7QdJLlrlJlrKSyiWLcGeK7ReksVTWqfQjiunscnJ+0xz6drCjZ6Jh8PS+0pTt0i+UPRhZvhRiZaK0mXORvIfdncE9e6EI/aCtaFigILdJ8nIA3c4mlsaWjY43TUmTaZMSk8N/duhOD0/ImlkTATztHlEkGeVKJJL2D3O9yYZm6ySoMq5AIuFM+7M3HDvjfL7dy0e2kWjkjKM/4G6aM+Syswl+y6SOwg9jRfSFWjgmqdEFzKnTSzPtO70sei2RenPc8R6J25Utn81TtwtaFTymqXU71bLVNVSrpU2amrpWy3tFb5B+gsE8l7+O5vjGQWJROc7SGuzJL52clxlyhIlz96pf3Ve+8Q1GQxNK2VmQJnJb25kZQkpw4IDLsSP4lzk3OIUtpCV3rKTe1IItzcmHWirwuFkqGyFM4N6w5Ytnnvh1Gi5YuxsXupWdufIQBPjkRJWBQkukMRlc2e3GJLwsCo8q8Olf+PmKP0BLAv8ARocilruTnyMepPHn37RdHtNEzdMTTYEmsZDtB4fRzjlwv5gYWc6bZKUAol8gbgdxBiUpjMIYABdVwLgh7nJuXOIQuWJAOTk2YCzbnYN3RPwGHVMWCCXKTuIYpTsXyIcCO7LZWZju6I+KxjzVqSoJD2N2DWFLC3KOpVtkKUVKULk3JUc3VvtDExQK1K84uPxNoewMnaq3C+RbMDddrs7HOK9oku2X3geSjGy2pAJp2S7sC5IcsTHrkeXeBOBrxjgbMsEkuFOo5bQAffu3x6e8dLM/mNCoIS8EcNlG6o4pVrZwQRgEeqa38N2HnZuX7Gb3xxC5u8S9+RVwLAdrR2CKDilTrNq8rvVnfLll74QlU9r6p/t8/wBIIIlg7XP4Ssvr59cKqmt/Df7TZ290dgigfQosHZ97ZPvaEIO0er+cEEWPUMwnhhpWjFqFNWwgZ0kMoqYK4GwI3iK/SU1OplqUmtJswNNKqXfmSCkvnstkYII7lLY5F0G5U1EqyEkGYkLoKrBFTpUpbEC24Algp2cCIaZN1SwEJJ2UhIWSVAuAVKUeA+9uaCCNGWxvQ+Oly1EzA4O43SdzFLcyXiTpcy5ywZZU+ZCskp3kBzysGggjUo09QT7Gy8A8DQhZ3JGr61AqUvsqJHZGkw6rQQR0sj3MilrU6WZn2nJBCWPRYXL05tZ4jVz/AP0+2r+UEEcdg6Vz6cpZU/FTM3xhNc/hKz+vlw684IIWBcxc5gwlvvcqZ9zcoErnPfVtyqeCCAOJXO3iXu8/m/8AKOJXPs4lni1WTi9+TwQQsEyqIWmNGJxElUteRFjvB4iCCCdA8n0toRUlakTLt0Wa/wALkW64hTMAkECoEkhnF2UVBJfK9JjsEehCTaFISMILP8Hs/wAe6JOFrVMEuUwUbNkE3asKzdv63QQRZPZsnToepeDOgk4WTSLqN1HiYuKoII85tt2yhVBBBEB//9k="/>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hQSEBUUEhQVFBUVFxgXGBgVGBUXFRQUGBcVFRUVFRQXHCYeFxkjGhcUHy8gIycpLSwsFR4xNTAqNSYrLCkBCQoKDgwOGg8PGi4kHCUsLCwsLCwwLSwsLCwsLCksLCwsLCw0LCwsLCwsKSwsLCwsLCwsLCwsLCwsLCwsLCwpLP/AABEIALcBEwMBIgACEQEDEQH/xAAbAAABBQEBAAAAAAAAAAAAAAAAAgMEBQYBB//EAE0QAAECBAIGBAkJBQcCBwAAAAECEQADEiEEMQUTIkFRYTJxgZEGFCNSU3KTodEWM0JigpKxsuEHFUPB8FRzg5SiwtI08SQlY6Ozw+L/xAAaAQEBAQADAQAAAAAAAAAAAAAAAQIDBAUG/8QAMBEAAgIBAgUCBQMEAwAAAAAAAAECEQMSIQQTMUFRUpEUIjJhcQUV8IHB0eEzQrH/2gAMAwEAAhEDEQA/AMlBDtEKlyXIFg5zJAA6ybAR0TnJatHoNLLSNhBJKhdSgl0gDJiTus3KGjgAywFJUpKkAEKASUkLKiKmdiE35840GgNDYQMvEYhAWCXl+RmS1Dc51g494jQpRoyzqw5yfycm5rc/xLOnZ98cijZLMKnQ6QdqdLIAV0VBzbZZ+cIXocB/LSiwex68hvy98b9I0VvOHP2JPnv5/mbPvil05ojALqXJngKLUy0mQhGYBLlVrX5nrg4kszU7Ay0qmAKC6SmllpDoUFEmreUskNzPCFI0I9hOlkuAAC5LsHA7Xi/X4DS0jDKOKQZc7WFSwUBKUS3JKHU6lML5gXvxuFeAmjQGOLU7FddUpglClJWKW4g3Pmw0stmHToYHKdKLszF81EbuV+oxXKFzv58Y2nhT4PYOUhKMKsKmO6pkydKCSLpUikkMQQDYbzGRmSKSQ4Lb0kEHqIsYy1RUxiCHaIKIyBqCHaIKIAagh2iCiAGoIdogogBqCHaIKIAagh2iCiAGoIdogogBqCHaIKIAagh2iCiAGoIdogogBqCHaIKIAagh2iCiAGoIdoggCTq4cw8sVBzSOLO1uEO6uDVxmwSE6uzzSLX8mnPeMuyEqKL+UJsf4aQ6twyyhimOMItglLMvMTFZ5FCHZwHcBsnPdA8t1eUU1qdhL5XcUtyziLaOsIWCdMxYUhKVT5hSh6UlAKUvnSDYPyhtUxD/ADqjbzEhn6xcXLxFYQUw1AlFSC7zVHM/NpuT1jOGMSoBqF1cXQlLe6E0QauFgb1quI+6n4Qa1XL7qfhDmrg1cSwN61XL7qfhBrVcvup+EOauDVwsDetVxH3U/CDWq5fdT8Ic1cGrhYG9ariPup+EGtVy+6n4Q5q4NXCwN61XL7qfhBrVcvup+EOauDVwsDetVy+6n4QpJWQ4DjkhJHHzYVq4k4THTJQIlqKQS5ZrkQsEOtX9JT8I6NZwyLHYFjwOznFn+/Z/pDbkniDw5CEHS8531intwvTYOGu0W0CuqX3/AFU/CAKX3Z7KbddrRZ/vqczFb3BFhslKqwRwvAjTc8ZTD3J+ELQIOHlLWtKMqlBLlCbOQlzbjGm0x4CTMPIVNM5CgkVMJYFWWR7YpzpqaVIK1VhCgoAgAFiFNYchFtpTw2VOkqlmUgVJpcG4HdeObG8el6uvY4MnM1LR079Cq0RoSZiDShaamKiKAaUjMqYf04hWhvB+biSsImShQpKXUmyqiQCKUGzje2YiLgcZqipSQCVIXLL+atJQT1sYkaI06rDEmWEkkgup7M9gxFiCQXjky8nTHQ9+/X+puGrU9XQukfs4xJJAnYckcHLZt/D5Huh1H7MMUcp2HzazliMx83DMr9o89JcIk/dXz+tzJ7YfR+1HEA/NyLlzszLlmfpxxXjNO+xyf+zHFJSpRmyGSCcjuD+jjDUPfjG6nftQxC0qSZcllAiwW7EN58Y4SoxNx/6lV9yNq4Ik6qCMWUlauH8BICpssEOCtAI4gqAI7oVREjRyPLSv7xH50xhMGUn+FcwKUNVh7Ej5obiecNfKuZ6LD+yHxipxPTV6yvxMNx9RyMXpXseHzZ+WXXyqmeiw/sh8Y58qF+iw/sv1imgi8jF6V7DnT8suPlOv0WH9l+sHynX6LD+y/WKeCHIx+lew5s/LLj5Tr9Fh/ZfrHflSv0WH9l+sU0chyMfpXsOdPyy6+Vcz0WH9l+sd+Vkz0eH9l+sUkEORi9K9hzp+WXnyum+jw/sh8YPlfN9Hh/ZD4xRxyHw+L0r2HOyepl78r5vo8P7IfGD5YTfR4f2Q+MUUEPh8XpXsOdk9TL35YTfR4f2Q+MHywm+jw/sh8YoYIfD4vSvYc7J6mXvywm+jw/sh8YPljN9Hh/ZD4xRRyHw+L0r2HOyepl98sZvo8P7IfGH8D4TTpqwgIwwcKLmS4ASkrNkuTYGwEZqLvwJP/mEj1lfkXGZ4Mai2or2NQyzckm2X+h587EytYhWDCXIZckpU45cIn/u6dvmYLskk/wC6LuRJluDrCFJvQJlKQx3ywci7ni7wj93yzYTlmm9pxcAAAuxy39ZffHm2vSvZHo6fu/cqE6Nmb5mE7MOf+cKGilekw/Zhif8AfE3E4EMTKUuYvhr1Mwdyb2zz5iIhkLF6UmlztYlVhe5cs2xLf1lc3lrwvZDT937s6ND/AF5XZhFf8oWNDjij/KKgnYGsFQSlRUVVAT1BNN9p0qt0z1OOAhradB1cp0Fw8/JVSV5VXuZljuAG8gNvC9kWv5bJKdEI3gf5b/8AMLGi5fmf+wP+MLRo3DllEDJJYre1yH2mOZ4vfOODReGSQRSCGL6wjKhj0vqo7gYlLwvZFOpwEr0T/wCEB/KKmTilqxhkp0e8tIqKymk6twDMBslt7Z2N3tFxO0XhlqUVBBUTtbRFzSq4CvqIP2RwhyRh0y1oly3CKJhpClFLmZKJLEneVd5iUvA3PPMd4WzETZqUysOyJi0h5QJZKiBd+UabHyQJimAAsWGQdINuV48+0p/1GI/vpv51R6TjkeUPUn8iY1xsIxxwaVHDw8pOck2V+rgiTq4I8qzuknVxI0fL8tL/ALxH5hHdXD+Al+Vl+uj8wiLqQ8oxPTV6yvxMT1y5FOyRVSjNSrKJZWRYgDayGbEcYGJ6avWV+Jiwk6XQkJGrdhSctpNSVgvuWFVkKHEDJwfr2eChwycN51j9Y1IdMvNP0mUZjjMgWu0NiTIcmpLasMKlfOVB34CknuyOUcXpgOkhN0sXUEnKUJbMzFJUKiDx6yeo0wgO0v6SFM7tSKCio3pKCocXY3aJua2OT5WHbZVd02c5OAsPuOZqY2OSSGK6MM7OGdYepQLCWFILVM5WSnNrZ74YVpV6HHQWSbC6XBQjnSSvPzuQiSdOov5Mh0tm5znHMnLyg57OcKY2G5kiRTsqSFUeeWC6wAOYoc5d+7uGk4fVpKlCulTiosTUunfawRw6W+7Jm6bdUxQQBUmlNgaRUVEq843UO7cGjqdLSwtajLKgtdZCqbELC0pHJqknr7IbjY5qsPTZQrYbJUqkqFFTL4EFbDMFJGTAglYd0bQuqVVc2SZZM277ltwhatKywiW1RUk3cAKU4YlRuCwYDqDxHx2k0rSQEsSuoHgGamxuGbN2axDtF3JsOjDSapai6JbbYJNblahbd0aT8YUjASihZCgopSGNTbdBKypOYSFgAHIg907wh8J5c+Rq0BYNaVbVDAJRSQGvc7VybmMzGMblKNyVMsqT23LeZJw24sClRzUSFOaQQ7kMBwzyVlFRHII5UqMNg8EEKkodSRxIHeQIN0rIJgjV6A0IlYWZ0lA2mSylXAscid8XiPBfDehR9+ZHV+Lh4Zz8iR5vFz4HzQnHSVKIABUSTYACWskk8GjajwUw3oEffmQjCYLCyVpmIk0rSbHyymLNlSRva4jEuKi4tUywxNSTLXR2OkT5JmygmaBUDSkFRI+iygDk1jyhJxUux8XmDd8yHAUGLtuaxiPJxEhAZMlKQ6lMEKuTtE2RdyfhuiXKCVJcS0NfiMiRlRyjoHe1oZRNlFKqZJlkJLPJAN7WS21ncRXJmpAO59lvFUgUF3SQ1w1s944xcakeYgdSlD/bCFI+qPaTB/KA5iKw7DGuWCpLhsMXZQILhJObBxy6oMSqWlST5ES17QTqCSwKEnaBDGyd24cIj4zGYpOLQhEs6lTOQtZDfTJVUCCA7W4ZxBw37QJSQ0xOIrBIJSXBYkb5kaUW+hda7miXisLQCpKAlxKDoLWSVhAFOTEkbr2zEJ8bwY3SwwP0FWFIWR0fNYt1RTp8P8Kc/GR1h/8AeYWPDjB+fOHXLf8A2mLol4Lrj5NIcPJmlRKULLlKnALlLJIPHoj7o4CEUBM1ITYauZb7cn9YpJfhrgt09af8Jv8A6oqVzdHLxnjKsXMfMpIWnaDUlKggUgMLAfjE0PwNS8mR0l8/P/vZv51R6ni0bfYn8iY8qxkwKmzlJLhUyYoEZEFSiCOyPXMQja+yj8iYv6h/xQOHhvrkQtXBEnVwR41nfJOrh/BS/Ky/XR+YQvVw9g0eUR66fzCMp7kPFsQdtXrH8TGk1wddU2WkpURtYVSlEXIUanIFzbcw5Rm8R01esfxMXvyhSSQZ2KCdlm1ZUogkqJfLJIDcLx9jJHhRY+rFodPlJLEEk+KszWybaJIItwMIn4tGz5SSQkgk+KkMkJUylcQSQG3kg7oaleECWdc3E6wpAUUiVcgqIAVnSKldb3ygx2nJcxNOtxJBpBSpMmmh01Ac2BI5gRmmbtCpk4CSyKHpUADhiFFAFBKpm9RSyrZE5i0OyMeishUyWyaQCnC7a1XGZu4ITc51QyvT0t0qE3FOGBfVWQVJKgCN7AdwhPygSKimbiXN76kOukJBUwuAwDbxCmLRxM1D/OStlaiHw52yReoZhIK1AD6vIQ9h8bLpSK5KaXSCcKSpSUWStxdzZ/fe0Il6blpSEpn4oMLMJbOLht4v1RDxWmykp1E2dYK+cEtxWoKVSU8SA/6xabJaRYTMSmla0rlKLBh4qptkKISMwmpy5/WE4jEoWlQC5ZDJfV4ZSSllpDlQNyEgqvmzRWDwmxI/jKs3m7st0NJ07PCaRNVTe1t5qPvJPbDSyakT9J6WeWoJMlTmnZkUKoKQoqCzltFm3574oYmTNLzlI1ZmKKGCabMyWIHuEQ42lRmTsII5BGjIQ7hemn1h+MNQuQtlAksxzOXbGMn0v8Fj9SNegJoqOfWtsyck72eJOGmgmklNJUHZc0Kc1pFy39dkVeg9J+TGsmyqnP00i26Lc4lKmaagN5s0B+uxePFPRCRjACCCgnO65p3B7EHj79zQ/KKaHq4gNNmXUCUsSb5FHae2Eyk5tMJcEfOgtzDpsQ1jDycOq+2suCOkktZnFs4ASZxIYkbRCg05QJJCgL2YGo+7KFqxKUKSpJDEBSSqf0gQb0GxD8+JsWc8VXfaWXDD5vZzuO+OiQti7k2Y0SnTdy21vgBsTUlLguoZjxiwADu4PEJBfi99/Au9KyU8TrkuLAjcDe3YRyjvi63zPMaqVcWdPSyYN1Ew8qkm8v8A0p5D8AO6BB2mgoDqO0ekXPQVv7BHl2IDTZg4TJn51RttM+EQlTZadWsu6nZtyksOJvGMx/z87+9X+Yx2+E+v+hw5vpGYIII9M6YNA0EEQHFZR7RNl3Hqo/ImPF1ZGPcFIy9VH5Ex4/6r9MfyehwXVkXVwRJ1cEeDZ6JJ1cO4RHlEesn8wjtMOYVPlEesn8REXUHhGI6avWP4mNFM0YHCkScOoAmpp4KVBqGYhISxUC7bu/OYnpq9ZX4mNBMxksqp1kgpBqBMlTFlWSoO/wBJR5Nnm32cjwogrAoFQ1EgKABviCRtFQqG4tTk4NxxhlOETq1q1MpqVKSTPZaUkVJdOalJBTuvC5uKllYZeGLJLkyCAoqLkFN8mDetlDk3SUoJqHipUHNPi6hUbMkubDdnvPVGd/5ZrYTNwaFBKUyJNS0vVr1Cnoh1JUwBdYtxEC8KhASFYeSSSlJPjBUAVOxU3RG593bCZuLlIl0oOFmUsA8pQJsQpRUfs7vwD10vTTFxIw7sAPJuBTXcB8zUHJ80RUmLRa/u9GsKRJkKBSCP/EWcFSVUrG57sbsBDSMKlKj5CSQUpLGekhO0tJ23zPWOiDvaICtPEl9Th+fkk3u94bk6YKW8lJLICNqWDa1zxVz5xaZLQnTEgImkBKUhhZK9YBbzhxzbc8Q5csqLJBJ4AEnuESMbpAzAkUS0Uv0E053vx/Uw9oTDVzP4myHeWkKULgHZOdqo10RjqyFqjextnY2u1+F7QgxsZusCmV484FKiJSCyQXawY3Ju++M/p4kzajrXUHJnJCFKIJS4ADMwHa43PEjKyuNFeEE3AJb3dcBll2YvwYv3Rd+DE1Q1tJngsk+RShVhV0krz5Nzi3nYpQq28aWBc6hADMXJdNvpXOTdbHKnQUbVmLhWpPA5PkcuPVBLllRAAcksBxMazR09YkpTVi0hKW2ZSFoJ2lAIVSSxs27MveNSdEjGzH6gcPdCTITwEarTKZkyXQkYte0C0yUlKRZnJSlxfcbB4zmGpqFb03ds8i3Y7djxFTXQrtdxpOBfJDuWsHvw6+UI8XTwjX4WTqpYMo4wBQrFMtBSQoC4zYskX4A84g6VkSrrmeMhawSK5aUhSm48Bs5cYzs+xrddygCGyJHUTDprTaqYPtLHMb+EKw4TWK3p3tny97Rr1KmA0qOOskBtTL3MAnLiocX3xJKK7CLk+5jxipg/izR/iL+MOJx0/dOnMPrrt74neEBdYUozis28sgIJQGCSAAOY+zzs1onEzkuJVRSSmpKQk1ZgBiC5aphffzhoi1dIapXVkc6Rn+mm9qifxiMXckkkkuScyTvMa6biZ1CqPHKwHAVKSU9IO5pe3Fu6MxjZy1LJmkleSqgynFmI42iwjFO0iSbrdjeqLAsWORYseowkpPCL7wexc0hSRrjLQnKSlClJKjZ3SSx2/wCrQ7pnSE1EoBK8RSoqSrXS0JFx0RZ3Yn+hGtTuiaVVmbhepV5p7j2QiNpJxs2hBKsZdIU4RLWLoBKkkpyG2wJyyaEnRIqzFzEkC4az34HIx7sEWT6iPyJjxnTyttKfKMiWEjWpCFBIqYMBk2+Pa5Y2U+oj8iY8j9VfyR/J3+D2bG6IIepgjwD0Bxocww20esn8RCWhzDDbT6yfxEVdQeAYjpq9Y/iYmzdJSikgYZCSXZQXMtwNLse2HMR01esfxMNR9oeCdxGk5SgpsNLQSCHSqYySzAhLtbm8Q5k9JSAEAG20CpywY2dr59nW8uCAZXRyLKORbJRXQRYwRbJRXQqVPUl6VFL2LEhxzaJ8T9GJJCgN6kOxILNMyaMymoq30KoOTqPUpf3hM9Ivh0lZEuRnxhudiFLLqUVEW2iTbPfF9PmrStjV3qeGscSyXJPSz+zaM48sJ/SWcMkGlNdfuU0qcpJdKik8iRe/DrPfDy9KTjYzZhs3TVl3xrNEv4ultxUTbdUxOYyF40GiEVZ377++OvLikpOOk7EeHbinZ5UlRBBBYi4IzB5GLrDadRQlM1E1RAYqTOmAm93SS2TBg2UTfCX/AKxf2P8A40QrEYldSvWPHied41PiIxjGUl1Mwwzk2o1t5/jKrGaXBQBK1yCDcqnKUCL2azbu6KqNOmeu4Vw3VZE03cwxoD/qpH99K/OmOSGaMoOUTE8coy0yKeTpCamyZi09SlAZU5PwtCJ+KWtq1KU2VSiWfNn6h3RvPCTEqqnhyAmZbb3OpRZKbpy35+6KDGaSqSpLkuEm6id6Gz/H+h1sXGqbS09fudifCuMW9RnREkaQm28pMtltKs+bXtE/CzCkkgsQldw7jZPCEnTQCmMxYYkHamEtxBBZ+zfHayZVDqjgx4ZZLorZs5SukSrrJOZJOfMk9sdkYhaC6FKSfqkj8ItEY/WS1NWU7JdZUb1EABy1hvH/AHgaUxKkSk0KUl1qekkPspzaMvMtGqi8hqels6rSk4u82Zf66t7vv5nviMtZUSSSSbkkuSeJMWXgrp1UmamZMnLsUilSlEKQSy3dwGF+yNP+0JQOKQRkZST/AKlxxY+K1ZNGnsayYNMbsotGJMpKkqlKJJLqRPEtVgAE2U1jVmN/evHoC0FKZUx32SvEJUBcfQJ4OM98azROAQUlZFRNQYpQQ4mTLh0u7MM4cny0AtqkCz7SJV+DN290WXERjJqiQwTlFO1ueZT8OpBZQYsDmDY5FxaFS8atOS1DLJRGQYb+Fo2QmJGkpJISlICCaWYAILs3bGpxempQw2ulkqbpBwaSXA3cQ3aMoZOJcaqN39/9Fhg1Xv0PIMRPUu6lFRbMkkt1mPfJI2Ueoj8iYwnhDpPW4OYLWZ7B0qTOKGcDgI30sbKfVR+RMeZ+oZeZji6rd/8Ah2uHhok1ZxoIW0EeMd0U0OYYbafWT+IhDR0KIuMxcdYvGkQ8PxChWq46R/Ew3UOIj07E6Dw7kjCyH/uxFbO0XKGWGw/skx9Cv1HF4Z53wkvKMHUOIjlY4iNhNwA3YbD+yTEZeEVuw2H9iiNfuGPwx8HPyjMVDiIKxxEaBWEmf2fDexRHPEZvocL7GXF/cMfhj4OXlFBWOIgqHERoBo2b6LC+wl/CFjRUzzML7CX8In7hi8MfBy8ozlY4iJ+iVAlioJFSHOy9O3UwUWf4iLdOiFb0Yb/Ly/hDidD8UYf/AC8r4RjJx2KcXHc3DhpQlqtFTpfDJ8Y8mapbi6jLJte6ksIh4xdk3D7W8co06dEp3y8P7CV8IcTouX6KR7GX8I48PGYsSaV7lzcPPLJNvoV+hMImZJSdbISQVBphl1ZvkpYIHZF/oqmV0puH+zNlD8VxDGjpPoJHskQoYCT/AGfD+yTHBLPjcnK37L/JzRhNRS2Mz4RTknFzCFJUHRdKgQWQgFiLG4McntUoi4JJDGWcyY1HiMn+z4f2SYPEZH9mw/skxufE4pxjHfb8f5M48c4NvbcycmkBe6wzKeIyv1wnQk0JxMgkgATZZJJAAAWlySchGu8Rkf2bD+yTAcBJ/s+H9kmN4+LxQi477/gxkwTnJS2HcbhguapQnyKVKqA14ZtqxAUN5Bs3RGcUmncGESH10pbUJZM0KUo1A1lNRcsM8otDo6T6CR7JEIOjJe6VIH+DL+EdXHPFCSlb2+yOaUZyTWxjsOXLOLpUMx5p4wyvQ8zWKUkpuTeuXkXz2t4jZK0SndLkewl/CG1aI4Iw/wDl5XwjuZOMxT8nFiwzx3VGbTh1IlqrKfoANMQrInJCeTXiNPwRmoDFOysvtJBYpDEAm+RjUnRCtyMN/l5fwhtWiV+ZhfYS/hE+KxaNG5Xim569jLI0DMUo9AB7FS5YsOjmq0XPhBPJMkKUlSkSUpJStK8lTGcpLOzRNOjJnosL7CX8IScBN9DhfYy4zDiMUZatyzxTkq2LHA6dRKdKyWFVhLmEhWsWXqFiGIjs3TuHJJqWHL/NzP8AjELyqEuZUkncNXn1kPaOYXFTFWXIlA8pKmPfl390beTFJOf90ccYZYVC17Mj4vFIVjEKC2SUjaUKWdBDkKZr8YbAUJYQmZKUNokKVKfpWAJW2RJi7l4AHpYaQeZlAnvMTJOiZZzwuH9kIxLisTrrt+DccM1fQzOJnoGHngFKalJKU1oKmKwogAEuzEx6zK6KfUR+RMZyRoHDnPCyPZiNLLyGQ5CwAFgAOqOnxOaE4qMb63uckINO2daCOtHY6JzHWgIhTRwxQQ5qYiTExITpqWWcKHZk1ThV7HZVY3tDqtIoGbjrGbpKg1+CfeI3okuxNSKeamIswRocTpFMs7QLUhRIawUSkWd8x74E6SQSQASxCTbJRJCQb2dj/REVJ9aGpGUUIS0axOk5ZCSHIV0bZl6WvkSxzh3C4pMzog2CTcAWUHSe7+rGDtdhaMaoR1THJIFxvOV7fh3RuKY4oNuiKXYphyB5o7zyy7vfHeOyLtbcG+Mag6YQCQQelTkLmpSbX4pMLmaSSBYPdSWDZpSVquS3RDxy6Z+DGpGTID9G3B+bi++zDseBh5vvPa5jWfvNF97C7DhR/wA0++OL0sgKpYvt5B3oepr8oaZ+BqRlSB5o7zwaOMPN3cSzub8eHdG1lzAQCBY37IV2Rnc1aMTw2RmDme5oE59EfyyDtwy/1GNuByhvEzghNRD3SLZ7Sgke8iJbuhsYsAMNl+NyH7oGHm7zvNhZh+PujXDSKHZjZ3sLMAo73yI3Xjg0pLJUA5pBUbWpAdxxtF+bwS0ZJs9njdzYHLujtvN4b+TfzjVnSst2u7szDMkp42uD7oXh8ehZZPvDMWJIL3ex6mvD5l2LaMgw80d5gYeaOiQxYhz9IuPwbr3RrJmlECksohSSpwHYAgFxmLkQ5Ox6ElQJunNhkLX6rj+hD5vBLRkqhUDq05FwDYlwQQCCBvHbyEcUpw1CE8wL5IAv1hR+1yvq1aRQAosdhFZsOiz2vnCRpeXtPUkpuoFOQZyT2X7YfN4FoyrQNGr/AHrLcguGTWbZJtw6x3w9IxaFqKU5pd7ZMSn+T9RB3xmmuxbRk5YiVLEammBozZSglpiVLTFqBA0SwRJaYkgQtoGiATBCmggDrRxeRfJi/VC2jik2PVvy7Y0CAgIIstFr9FFrEuRutV7455PLWS+6Xlu98BwUxmaRz2Ddgd39ZmFeJKp6MkF7sixG6xva+/8AWkOES7bcvK1pfRvlyue8wMh2rRcPlLuD/KBWCXnTIfLoE2/onvhRwanGzJaw6BfK7drtygACkP8AOIfPJHW/uB7I4mYhNhMQLbggWGUcTg5g3SOWwRf/ALQo4NbC0mz/AEC3Jt47++IBxE4EjyoN2YU35Whazdoaw2FUFOpMoAZUJIUCwu57YdXnFj1DK/Xy3Pky4z8nntC777l+8x04pDdBRDgNqzwscuG+Gpn0iFT7O4Azu1nH4QKmuHfEMQQ1LEbIvk73745rZihxWJls5lq4fNuWzyZ2EKl4mVuQfZneaeHEw0maSnpYgNxSKukOXPuHXHUl3SFz7FiWHGlgW53PAGFsUSE6QTkErs9qDuGQ3Qvx9NrLv9U8SL8MjEOSsktViL2cpSwdhc+98oELcHaxIYb0i7MLWz/WMlLRCnALEWyOY644UVJYtuzAItfIxyTLYEkqL32mtbK0OSMoxI0hlODbIgNwQm3u6oQMIk5FH3ZcPz0pql1JJNWyQCQlVKrkiyRTUHNrjeREAJkgh5C0klxs7+Njwv3xNwSVYVIzKQ/FKM7t25wpWHa5UkcylGXM9sRVaqkeRWQzNQXASC1ntZR98Kk4eS4AlEFT5pLAZ3ckDIWgCQcNzG/6KciXPebwnxMHeksdyU2ILjLK5PfHf3TKd6Bu4tbk/wDTRJlSQkMkADlEBH8S6sm6CMuGWUdOEu7h83oS78XiS0DQBFGC6vuI+EGopBNQSALmlIAAvc8IlNGQ8PtJkJEhJ6QrmM70CyU5Ncg5sNlnvGopydArdNeHayopw6tkfTIFSvVH0QbgEg3G6MtjdJTJj1TVElrqU5DOCH5ljuy3RExSjuysHLB+3fw7IYVOTSQm6uqzZMnm147scaXQll1hMctKnlzVJuGY2CcyOByAc8SY0uiPDdYWEYhSWOSwz50uocCXa+W6MElVRZFrbLkB/qvuPuiRh8SSDekiz709T5Plu7oksafUqZ7VLBUAQtweSYdSktcv7oxn7PtOVgySqqkbJOfVG2aOnKOl0BLQQpoIwU7HFpcEOzghxmOYjjwiYbGz2Nsntk8UEcYBbMJ8zMMWQSwBs5F3tc8I5+71s2vmbr0yxuIIsN7juiGjDqY+SWCSn+KdwPDIDgOMSErWhymUTUSS6wSC5yezZd8ALOjpn9omD7Mv/jnDuGwikl1TVLHBQSPeA8OylkpBIYkXGbHg++FvCwKghLxx4WBcMLF4deGSdo9UVdSMi+JXfWTM3aq3IM2QjviJZtZM7x8MoyX7QdJLlrlJlrKSyiWLcGeK7ReksVTWqfQjiunscnJ+0xz6drCjZ6Jh8PS+0pTt0i+UPRhZvhRiZaK0mXORvIfdncE9e6EI/aCtaFigILdJ8nIA3c4mlsaWjY43TUmTaZMSk8N/duhOD0/ImlkTATztHlEkGeVKJJL2D3O9yYZm6ySoMq5AIuFM+7M3HDvjfL7dy0e2kWjkjKM/4G6aM+Syswl+y6SOwg9jRfSFWjgmqdEFzKnTSzPtO70sei2RenPc8R6J25Utn81TtwtaFTymqXU71bLVNVSrpU2amrpWy3tFb5B+gsE8l7+O5vjGQWJROc7SGuzJL52clxlyhIlz96pf3Ve+8Q1GQxNK2VmQJnJb25kZQkpw4IDLsSP4lzk3OIUtpCV3rKTe1IItzcmHWirwuFkqGyFM4N6w5Ytnnvh1Gi5YuxsXupWdufIQBPjkRJWBQkukMRlc2e3GJLwsCo8q8Olf+PmKP0BLAv8ARocilruTnyMepPHn37RdHtNEzdMTTYEmsZDtB4fRzjlwv5gYWc6bZKUAol8gbgdxBiUpjMIYABdVwLgh7nJuXOIQuWJAOTk2YCzbnYN3RPwGHVMWCCXKTuIYpTsXyIcCO7LZWZju6I+KxjzVqSoJD2N2DWFLC3KOpVtkKUVKULk3JUc3VvtDExQK1K84uPxNoewMnaq3C+RbMDddrs7HOK9oku2X3geSjGy2pAJp2S7sC5IcsTHrkeXeBOBrxjgbMsEkuFOo5bQAffu3x6e8dLM/mNCoIS8EcNlG6o4pVrZwQRgEeqa38N2HnZuX7Gb3xxC5u8S9+RVwLAdrR2CKDilTrNq8rvVnfLll74QlU9r6p/t8/wBIIIlg7XP4Ssvr59cKqmt/Df7TZ290dgigfQosHZ97ZPvaEIO0er+cEEWPUMwnhhpWjFqFNWwgZ0kMoqYK4GwI3iK/SU1OplqUmtJswNNKqXfmSCkvnstkYII7lLY5F0G5U1EqyEkGYkLoKrBFTpUpbEC24Algp2cCIaZN1SwEJJ2UhIWSVAuAVKUeA+9uaCCNGWxvQ+Oly1EzA4O43SdzFLcyXiTpcy5ywZZU+ZCskp3kBzysGggjUo09QT7Gy8A8DQhZ3JGr61AqUvsqJHZGkw6rQQR0sj3MilrU6WZn2nJBCWPRYXL05tZ4jVz/AP0+2r+UEEcdg6Vz6cpZU/FTM3xhNc/hKz+vlw684IIWBcxc5gwlvvcqZ9zcoErnPfVtyqeCCAOJXO3iXu8/m/8AKOJXPs4lni1WTi9+TwQQsEyqIWmNGJxElUteRFjvB4iCCCdA8n0toRUlakTLt0Wa/wALkW64hTMAkECoEkhnF2UVBJfK9JjsEehCTaFISMILP8Hs/wAe6JOFrVMEuUwUbNkE3asKzdv63QQRZPZsnToepeDOgk4WTSLqN1HiYuKoII85tt2yhVBBBEB//9k="/>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hQSEBUUEhQVFBUVFxgXGBgVGBUXFRQUGBcVFRUVFRQXHCYeFxkjGhcUHy8gIycpLSwsFR4xNTAqNSYrLCkBCQoKDgwOGg8PGi4kHCUsLCwsLCwwLSwsLCwsLCksLCwsLCw0LCwsLCwsKSwsLCwsLCwsLCwsLCwsLCwsLCwpLP/AABEIALcBEwMBIgACEQEDEQH/xAAbAAABBQEBAAAAAAAAAAAAAAAAAgMEBQYBB//EAE0QAAECBAIGBAkJBQcCBwAAAAECEQADEiEEMQUTIkFRYTJxgZEGFCNSU3KTodEWM0JigpKxsuEHFUPB8FRzg5SiwtI08SQlY6Ozw+L/xAAaAQEBAQADAQAAAAAAAAAAAAAAAQIDBAUG/8QAMBEAAgIBAgUCBQMEAwAAAAAAAAECEQMSIQQTMUFRUpEUIjJhcQUV8IHB0eEzQrH/2gAMAwEAAhEDEQA/AMlBDtEKlyXIFg5zJAA6ybAR0TnJatHoNLLSNhBJKhdSgl0gDJiTus3KGjgAywFJUpKkAEKASUkLKiKmdiE35840GgNDYQMvEYhAWCXl+RmS1Dc51g494jQpRoyzqw5yfycm5rc/xLOnZ98cijZLMKnQ6QdqdLIAV0VBzbZZ+cIXocB/LSiwex68hvy98b9I0VvOHP2JPnv5/mbPvil05ojALqXJngKLUy0mQhGYBLlVrX5nrg4kszU7Ay0qmAKC6SmllpDoUFEmreUskNzPCFI0I9hOlkuAAC5LsHA7Xi/X4DS0jDKOKQZc7WFSwUBKUS3JKHU6lML5gXvxuFeAmjQGOLU7FddUpglClJWKW4g3Pmw0stmHToYHKdKLszF81EbuV+oxXKFzv58Y2nhT4PYOUhKMKsKmO6pkydKCSLpUikkMQQDYbzGRmSKSQ4Lb0kEHqIsYy1RUxiCHaIKIyBqCHaIKIAagh2iCiAGoIdogogBqCHaIKIAagh2iCiAGoIdogogBqCHaIKIAagh2iCiAGoIdogogBqCHaIKIAagh2iCiAGoIdoggCTq4cw8sVBzSOLO1uEO6uDVxmwSE6uzzSLX8mnPeMuyEqKL+UJsf4aQ6twyyhimOMItglLMvMTFZ5FCHZwHcBsnPdA8t1eUU1qdhL5XcUtyziLaOsIWCdMxYUhKVT5hSh6UlAKUvnSDYPyhtUxD/ADqjbzEhn6xcXLxFYQUw1AlFSC7zVHM/NpuT1jOGMSoBqF1cXQlLe6E0QauFgb1quI+6n4Qa1XL7qfhDmrg1cSwN61XL7qfhBrVcvup+EOauDVwsDetVxH3U/CDWq5fdT8Ic1cGrhYG9ariPup+EGtVy+6n4Q5q4NXCwN61XL7qfhBrVcvup+EOauDVwsDetVy+6n4QpJWQ4DjkhJHHzYVq4k4THTJQIlqKQS5ZrkQsEOtX9JT8I6NZwyLHYFjwOznFn+/Z/pDbkniDw5CEHS8531intwvTYOGu0W0CuqX3/AFU/CAKX3Z7KbddrRZ/vqczFb3BFhslKqwRwvAjTc8ZTD3J+ELQIOHlLWtKMqlBLlCbOQlzbjGm0x4CTMPIVNM5CgkVMJYFWWR7YpzpqaVIK1VhCgoAgAFiFNYchFtpTw2VOkqlmUgVJpcG4HdeObG8el6uvY4MnM1LR079Cq0RoSZiDShaamKiKAaUjMqYf04hWhvB+biSsImShQpKXUmyqiQCKUGzje2YiLgcZqipSQCVIXLL+atJQT1sYkaI06rDEmWEkkgup7M9gxFiCQXjky8nTHQ9+/X+puGrU9XQukfs4xJJAnYckcHLZt/D5Huh1H7MMUcp2HzazliMx83DMr9o89JcIk/dXz+tzJ7YfR+1HEA/NyLlzszLlmfpxxXjNO+xyf+zHFJSpRmyGSCcjuD+jjDUPfjG6nftQxC0qSZcllAiwW7EN58Y4SoxNx/6lV9yNq4Ik6qCMWUlauH8BICpssEOCtAI4gqAI7oVREjRyPLSv7xH50xhMGUn+FcwKUNVh7Ej5obiecNfKuZ6LD+yHxipxPTV6yvxMNx9RyMXpXseHzZ+WXXyqmeiw/sh8Y58qF+iw/sv1imgi8jF6V7DnT8suPlOv0WH9l+sHynX6LD+y/WKeCHIx+lew5s/LLj5Tr9Fh/ZfrHflSv0WH9l+sU0chyMfpXsOdPyy6+Vcz0WH9l+sd+Vkz0eH9l+sUkEORi9K9hzp+WXnyum+jw/sh8YPlfN9Hh/ZD4xRxyHw+L0r2HOyepl78r5vo8P7IfGD5YTfR4f2Q+MUUEPh8XpXsOdk9TL35YTfR4f2Q+MHywm+jw/sh8YoYIfD4vSvYc7J6mXvywm+jw/sh8YPljN9Hh/ZD4xRRyHw+L0r2HOyepl98sZvo8P7IfGH8D4TTpqwgIwwcKLmS4ASkrNkuTYGwEZqLvwJP/mEj1lfkXGZ4Mai2or2NQyzckm2X+h587EytYhWDCXIZckpU45cIn/u6dvmYLskk/wC6LuRJluDrCFJvQJlKQx3ywci7ni7wj93yzYTlmm9pxcAAAuxy39ZffHm2vSvZHo6fu/cqE6Nmb5mE7MOf+cKGilekw/Zhif8AfE3E4EMTKUuYvhr1Mwdyb2zz5iIhkLF6UmlztYlVhe5cs2xLf1lc3lrwvZDT937s6ND/AF5XZhFf8oWNDjij/KKgnYGsFQSlRUVVAT1BNN9p0qt0z1OOAhradB1cp0Fw8/JVSV5VXuZljuAG8gNvC9kWv5bJKdEI3gf5b/8AMLGi5fmf+wP+MLRo3DllEDJJYre1yH2mOZ4vfOODReGSQRSCGL6wjKhj0vqo7gYlLwvZFOpwEr0T/wCEB/KKmTilqxhkp0e8tIqKymk6twDMBslt7Z2N3tFxO0XhlqUVBBUTtbRFzSq4CvqIP2RwhyRh0y1oly3CKJhpClFLmZKJLEneVd5iUvA3PPMd4WzETZqUysOyJi0h5QJZKiBd+UabHyQJimAAsWGQdINuV48+0p/1GI/vpv51R6TjkeUPUn8iY1xsIxxwaVHDw8pOck2V+rgiTq4I8qzuknVxI0fL8tL/ALxH5hHdXD+Al+Vl+uj8wiLqQ8oxPTV6yvxMT1y5FOyRVSjNSrKJZWRYgDayGbEcYGJ6avWV+Jiwk6XQkJGrdhSctpNSVgvuWFVkKHEDJwfr2eChwycN51j9Y1IdMvNP0mUZjjMgWu0NiTIcmpLasMKlfOVB34CknuyOUcXpgOkhN0sXUEnKUJbMzFJUKiDx6yeo0wgO0v6SFM7tSKCio3pKCocXY3aJua2OT5WHbZVd02c5OAsPuOZqY2OSSGK6MM7OGdYepQLCWFILVM5WSnNrZ74YVpV6HHQWSbC6XBQjnSSvPzuQiSdOov5Mh0tm5znHMnLyg57OcKY2G5kiRTsqSFUeeWC6wAOYoc5d+7uGk4fVpKlCulTiosTUunfawRw6W+7Jm6bdUxQQBUmlNgaRUVEq843UO7cGjqdLSwtajLKgtdZCqbELC0pHJqknr7IbjY5qsPTZQrYbJUqkqFFTL4EFbDMFJGTAglYd0bQuqVVc2SZZM277ltwhatKywiW1RUk3cAKU4YlRuCwYDqDxHx2k0rSQEsSuoHgGamxuGbN2axDtF3JsOjDSapai6JbbYJNblahbd0aT8YUjASihZCgopSGNTbdBKypOYSFgAHIg907wh8J5c+Rq0BYNaVbVDAJRSQGvc7VybmMzGMblKNyVMsqT23LeZJw24sClRzUSFOaQQ7kMBwzyVlFRHII5UqMNg8EEKkodSRxIHeQIN0rIJgjV6A0IlYWZ0lA2mSylXAscid8XiPBfDehR9+ZHV+Lh4Zz8iR5vFz4HzQnHSVKIABUSTYACWskk8GjajwUw3oEffmQjCYLCyVpmIk0rSbHyymLNlSRva4jEuKi4tUywxNSTLXR2OkT5JmygmaBUDSkFRI+iygDk1jyhJxUux8XmDd8yHAUGLtuaxiPJxEhAZMlKQ6lMEKuTtE2RdyfhuiXKCVJcS0NfiMiRlRyjoHe1oZRNlFKqZJlkJLPJAN7WS21ncRXJmpAO59lvFUgUF3SQ1w1s944xcakeYgdSlD/bCFI+qPaTB/KA5iKw7DGuWCpLhsMXZQILhJObBxy6oMSqWlST5ES17QTqCSwKEnaBDGyd24cIj4zGYpOLQhEs6lTOQtZDfTJVUCCA7W4ZxBw37QJSQ0xOIrBIJSXBYkb5kaUW+hda7miXisLQCpKAlxKDoLWSVhAFOTEkbr2zEJ8bwY3SwwP0FWFIWR0fNYt1RTp8P8Kc/GR1h/8AeYWPDjB+fOHXLf8A2mLol4Lrj5NIcPJmlRKULLlKnALlLJIPHoj7o4CEUBM1ITYauZb7cn9YpJfhrgt09af8Jv8A6oqVzdHLxnjKsXMfMpIWnaDUlKggUgMLAfjE0PwNS8mR0l8/P/vZv51R6ni0bfYn8iY8qxkwKmzlJLhUyYoEZEFSiCOyPXMQja+yj8iYv6h/xQOHhvrkQtXBEnVwR41nfJOrh/BS/Ky/XR+YQvVw9g0eUR66fzCMp7kPFsQdtXrH8TGk1wddU2WkpURtYVSlEXIUanIFzbcw5Rm8R01esfxMXvyhSSQZ2KCdlm1ZUogkqJfLJIDcLx9jJHhRY+rFodPlJLEEk+KszWybaJIItwMIn4tGz5SSQkgk+KkMkJUylcQSQG3kg7oaleECWdc3E6wpAUUiVcgqIAVnSKldb3ygx2nJcxNOtxJBpBSpMmmh01Ac2BI5gRmmbtCpk4CSyKHpUADhiFFAFBKpm9RSyrZE5i0OyMeishUyWyaQCnC7a1XGZu4ITc51QyvT0t0qE3FOGBfVWQVJKgCN7AdwhPygSKimbiXN76kOukJBUwuAwDbxCmLRxM1D/OStlaiHw52yReoZhIK1AD6vIQ9h8bLpSK5KaXSCcKSpSUWStxdzZ/fe0Il6blpSEpn4oMLMJbOLht4v1RDxWmykp1E2dYK+cEtxWoKVSU8SA/6xabJaRYTMSmla0rlKLBh4qptkKISMwmpy5/WE4jEoWlQC5ZDJfV4ZSSllpDlQNyEgqvmzRWDwmxI/jKs3m7st0NJ07PCaRNVTe1t5qPvJPbDSyakT9J6WeWoJMlTmnZkUKoKQoqCzltFm3574oYmTNLzlI1ZmKKGCabMyWIHuEQ42lRmTsII5BGjIQ7hemn1h+MNQuQtlAksxzOXbGMn0v8Fj9SNegJoqOfWtsyck72eJOGmgmklNJUHZc0Kc1pFy39dkVeg9J+TGsmyqnP00i26Lc4lKmaagN5s0B+uxePFPRCRjACCCgnO65p3B7EHj79zQ/KKaHq4gNNmXUCUsSb5FHae2Eyk5tMJcEfOgtzDpsQ1jDycOq+2suCOkktZnFs4ASZxIYkbRCg05QJJCgL2YGo+7KFqxKUKSpJDEBSSqf0gQb0GxD8+JsWc8VXfaWXDD5vZzuO+OiQti7k2Y0SnTdy21vgBsTUlLguoZjxiwADu4PEJBfi99/Au9KyU8TrkuLAjcDe3YRyjvi63zPMaqVcWdPSyYN1Ew8qkm8v8A0p5D8AO6BB2mgoDqO0ekXPQVv7BHl2IDTZg4TJn51RttM+EQlTZadWsu6nZtyksOJvGMx/z87+9X+Yx2+E+v+hw5vpGYIII9M6YNA0EEQHFZR7RNl3Hqo/ImPF1ZGPcFIy9VH5Ex4/6r9MfyehwXVkXVwRJ1cEeDZ6JJ1cO4RHlEesn8wjtMOYVPlEesn8REXUHhGI6avWP4mNFM0YHCkScOoAmpp4KVBqGYhISxUC7bu/OYnpq9ZX4mNBMxksqp1kgpBqBMlTFlWSoO/wBJR5Nnm32cjwogrAoFQ1EgKABviCRtFQqG4tTk4NxxhlOETq1q1MpqVKSTPZaUkVJdOalJBTuvC5uKllYZeGLJLkyCAoqLkFN8mDetlDk3SUoJqHipUHNPi6hUbMkubDdnvPVGd/5ZrYTNwaFBKUyJNS0vVr1Cnoh1JUwBdYtxEC8KhASFYeSSSlJPjBUAVOxU3RG593bCZuLlIl0oOFmUsA8pQJsQpRUfs7vwD10vTTFxIw7sAPJuBTXcB8zUHJ80RUmLRa/u9GsKRJkKBSCP/EWcFSVUrG57sbsBDSMKlKj5CSQUpLGekhO0tJ23zPWOiDvaICtPEl9Th+fkk3u94bk6YKW8lJLICNqWDa1zxVz5xaZLQnTEgImkBKUhhZK9YBbzhxzbc8Q5csqLJBJ4AEnuESMbpAzAkUS0Uv0E053vx/Uw9oTDVzP4myHeWkKULgHZOdqo10RjqyFqjextnY2u1+F7QgxsZusCmV484FKiJSCyQXawY3Ju++M/p4kzajrXUHJnJCFKIJS4ADMwHa43PEjKyuNFeEE3AJb3dcBll2YvwYv3Rd+DE1Q1tJngsk+RShVhV0krz5Nzi3nYpQq28aWBc6hADMXJdNvpXOTdbHKnQUbVmLhWpPA5PkcuPVBLllRAAcksBxMazR09YkpTVi0hKW2ZSFoJ2lAIVSSxs27MveNSdEjGzH6gcPdCTITwEarTKZkyXQkYte0C0yUlKRZnJSlxfcbB4zmGpqFb03ds8i3Y7djxFTXQrtdxpOBfJDuWsHvw6+UI8XTwjX4WTqpYMo4wBQrFMtBSQoC4zYskX4A84g6VkSrrmeMhawSK5aUhSm48Bs5cYzs+xrddygCGyJHUTDprTaqYPtLHMb+EKw4TWK3p3tny97Rr1KmA0qOOskBtTL3MAnLiocX3xJKK7CLk+5jxipg/izR/iL+MOJx0/dOnMPrrt74neEBdYUozis28sgIJQGCSAAOY+zzs1onEzkuJVRSSmpKQk1ZgBiC5aphffzhoi1dIapXVkc6Rn+mm9qifxiMXckkkkuScyTvMa6biZ1CqPHKwHAVKSU9IO5pe3Fu6MxjZy1LJmkleSqgynFmI42iwjFO0iSbrdjeqLAsWORYseowkpPCL7wexc0hSRrjLQnKSlClJKjZ3SSx2/wCrQ7pnSE1EoBK8RSoqSrXS0JFx0RZ3Yn+hGtTuiaVVmbhepV5p7j2QiNpJxs2hBKsZdIU4RLWLoBKkkpyG2wJyyaEnRIqzFzEkC4az34HIx7sEWT6iPyJjxnTyttKfKMiWEjWpCFBIqYMBk2+Pa5Y2U+oj8iY8j9VfyR/J3+D2bG6IIepgjwD0Bxocww20esn8RCWhzDDbT6yfxEVdQeAYjpq9Y/iYmzdJSikgYZCSXZQXMtwNLse2HMR01esfxMNR9oeCdxGk5SgpsNLQSCHSqYySzAhLtbm8Q5k9JSAEAG20CpywY2dr59nW8uCAZXRyLKORbJRXQRYwRbJRXQqVPUl6VFL2LEhxzaJ8T9GJJCgN6kOxILNMyaMymoq30KoOTqPUpf3hM9Ivh0lZEuRnxhudiFLLqUVEW2iTbPfF9PmrStjV3qeGscSyXJPSz+zaM48sJ/SWcMkGlNdfuU0qcpJdKik8iRe/DrPfDy9KTjYzZhs3TVl3xrNEv4ultxUTbdUxOYyF40GiEVZ377++OvLikpOOk7EeHbinZ5UlRBBBYi4IzB5GLrDadRQlM1E1RAYqTOmAm93SS2TBg2UTfCX/AKxf2P8A40QrEYldSvWPHied41PiIxjGUl1Mwwzk2o1t5/jKrGaXBQBK1yCDcqnKUCL2azbu6KqNOmeu4Vw3VZE03cwxoD/qpH99K/OmOSGaMoOUTE8coy0yKeTpCamyZi09SlAZU5PwtCJ+KWtq1KU2VSiWfNn6h3RvPCTEqqnhyAmZbb3OpRZKbpy35+6KDGaSqSpLkuEm6id6Gz/H+h1sXGqbS09fudifCuMW9RnREkaQm28pMtltKs+bXtE/CzCkkgsQldw7jZPCEnTQCmMxYYkHamEtxBBZ+zfHayZVDqjgx4ZZLorZs5SukSrrJOZJOfMk9sdkYhaC6FKSfqkj8ItEY/WS1NWU7JdZUb1EABy1hvH/AHgaUxKkSk0KUl1qekkPspzaMvMtGqi8hqels6rSk4u82Zf66t7vv5nviMtZUSSSSbkkuSeJMWXgrp1UmamZMnLsUilSlEKQSy3dwGF+yNP+0JQOKQRkZST/AKlxxY+K1ZNGnsayYNMbsotGJMpKkqlKJJLqRPEtVgAE2U1jVmN/evHoC0FKZUx32SvEJUBcfQJ4OM98azROAQUlZFRNQYpQQ4mTLh0u7MM4cny0AtqkCz7SJV+DN290WXERjJqiQwTlFO1ueZT8OpBZQYsDmDY5FxaFS8atOS1DLJRGQYb+Fo2QmJGkpJISlICCaWYAILs3bGpxempQw2ulkqbpBwaSXA3cQ3aMoZOJcaqN39/9Fhg1Xv0PIMRPUu6lFRbMkkt1mPfJI2Ueoj8iYwnhDpPW4OYLWZ7B0qTOKGcDgI30sbKfVR+RMeZ+oZeZji6rd/8Ah2uHhok1ZxoIW0EeMd0U0OYYbafWT+IhDR0KIuMxcdYvGkQ8PxChWq46R/Ew3UOIj07E6Dw7kjCyH/uxFbO0XKGWGw/skx9Cv1HF4Z53wkvKMHUOIjlY4iNhNwA3YbD+yTEZeEVuw2H9iiNfuGPwx8HPyjMVDiIKxxEaBWEmf2fDexRHPEZvocL7GXF/cMfhj4OXlFBWOIgqHERoBo2b6LC+wl/CFjRUzzML7CX8In7hi8MfBy8ozlY4iJ+iVAlioJFSHOy9O3UwUWf4iLdOiFb0Yb/Ly/hDidD8UYf/AC8r4RjJx2KcXHc3DhpQlqtFTpfDJ8Y8mapbi6jLJte6ksIh4xdk3D7W8co06dEp3y8P7CV8IcTouX6KR7GX8I48PGYsSaV7lzcPPLJNvoV+hMImZJSdbISQVBphl1ZvkpYIHZF/oqmV0puH+zNlD8VxDGjpPoJHskQoYCT/AGfD+yTHBLPjcnK37L/JzRhNRS2Mz4RTknFzCFJUHRdKgQWQgFiLG4McntUoi4JJDGWcyY1HiMn+z4f2SYPEZH9mw/skxufE4pxjHfb8f5M48c4NvbcycmkBe6wzKeIyv1wnQk0JxMgkgATZZJJAAAWlySchGu8Rkf2bD+yTAcBJ/s+H9kmN4+LxQi477/gxkwTnJS2HcbhguapQnyKVKqA14ZtqxAUN5Bs3RGcUmncGESH10pbUJZM0KUo1A1lNRcsM8otDo6T6CR7JEIOjJe6VIH+DL+EdXHPFCSlb2+yOaUZyTWxjsOXLOLpUMx5p4wyvQ8zWKUkpuTeuXkXz2t4jZK0SndLkewl/CG1aI4Iw/wDl5XwjuZOMxT8nFiwzx3VGbTh1IlqrKfoANMQrInJCeTXiNPwRmoDFOysvtJBYpDEAm+RjUnRCtyMN/l5fwhtWiV+ZhfYS/hE+KxaNG5Xim569jLI0DMUo9AB7FS5YsOjmq0XPhBPJMkKUlSkSUpJStK8lTGcpLOzRNOjJnosL7CX8IScBN9DhfYy4zDiMUZatyzxTkq2LHA6dRKdKyWFVhLmEhWsWXqFiGIjs3TuHJJqWHL/NzP8AjELyqEuZUkncNXn1kPaOYXFTFWXIlA8pKmPfl390beTFJOf90ccYZYVC17Mj4vFIVjEKC2SUjaUKWdBDkKZr8YbAUJYQmZKUNokKVKfpWAJW2RJi7l4AHpYaQeZlAnvMTJOiZZzwuH9kIxLisTrrt+DccM1fQzOJnoGHngFKalJKU1oKmKwogAEuzEx6zK6KfUR+RMZyRoHDnPCyPZiNLLyGQ5CwAFgAOqOnxOaE4qMb63uckINO2daCOtHY6JzHWgIhTRwxQQ5qYiTExITpqWWcKHZk1ThV7HZVY3tDqtIoGbjrGbpKg1+CfeI3okuxNSKeamIswRocTpFMs7QLUhRIawUSkWd8x74E6SQSQASxCTbJRJCQb2dj/REVJ9aGpGUUIS0axOk5ZCSHIV0bZl6WvkSxzh3C4pMzog2CTcAWUHSe7+rGDtdhaMaoR1THJIFxvOV7fh3RuKY4oNuiKXYphyB5o7zyy7vfHeOyLtbcG+Mag6YQCQQelTkLmpSbX4pMLmaSSBYPdSWDZpSVquS3RDxy6Z+DGpGTID9G3B+bi++zDseBh5vvPa5jWfvNF97C7DhR/wA0++OL0sgKpYvt5B3oepr8oaZ+BqRlSB5o7zwaOMPN3cSzub8eHdG1lzAQCBY37IV2Rnc1aMTw2RmDme5oE59EfyyDtwy/1GNuByhvEzghNRD3SLZ7Sgke8iJbuhsYsAMNl+NyH7oGHm7zvNhZh+PujXDSKHZjZ3sLMAo73yI3Xjg0pLJUA5pBUbWpAdxxtF+bwS0ZJs9njdzYHLujtvN4b+TfzjVnSst2u7szDMkp42uD7oXh8ehZZPvDMWJIL3ex6mvD5l2LaMgw80d5gYeaOiQxYhz9IuPwbr3RrJmlECksohSSpwHYAgFxmLkQ5Ox6ElQJunNhkLX6rj+hD5vBLRkqhUDq05FwDYlwQQCCBvHbyEcUpw1CE8wL5IAv1hR+1yvq1aRQAosdhFZsOiz2vnCRpeXtPUkpuoFOQZyT2X7YfN4FoyrQNGr/AHrLcguGTWbZJtw6x3w9IxaFqKU5pd7ZMSn+T9RB3xmmuxbRk5YiVLEammBozZSglpiVLTFqBA0SwRJaYkgQtoGiATBCmggDrRxeRfJi/VC2jik2PVvy7Y0CAgIIstFr9FFrEuRutV7455PLWS+6Xlu98BwUxmaRz2Ddgd39ZmFeJKp6MkF7sixG6xva+/8AWkOES7bcvK1pfRvlyue8wMh2rRcPlLuD/KBWCXnTIfLoE2/onvhRwanGzJaw6BfK7drtygACkP8AOIfPJHW/uB7I4mYhNhMQLbggWGUcTg5g3SOWwRf/ALQo4NbC0mz/AEC3Jt47++IBxE4EjyoN2YU35Whazdoaw2FUFOpMoAZUJIUCwu57YdXnFj1DK/Xy3Pky4z8nntC777l+8x04pDdBRDgNqzwscuG+Gpn0iFT7O4Azu1nH4QKmuHfEMQQ1LEbIvk73745rZihxWJls5lq4fNuWzyZ2EKl4mVuQfZneaeHEw0maSnpYgNxSKukOXPuHXHUl3SFz7FiWHGlgW53PAGFsUSE6QTkErs9qDuGQ3Qvx9NrLv9U8SL8MjEOSsktViL2cpSwdhc+98oELcHaxIYb0i7MLWz/WMlLRCnALEWyOY644UVJYtuzAItfIxyTLYEkqL32mtbK0OSMoxI0hlODbIgNwQm3u6oQMIk5FH3ZcPz0pql1JJNWyQCQlVKrkiyRTUHNrjeREAJkgh5C0klxs7+Njwv3xNwSVYVIzKQ/FKM7t25wpWHa5UkcylGXM9sRVaqkeRWQzNQXASC1ntZR98Kk4eS4AlEFT5pLAZ3ckDIWgCQcNzG/6KciXPebwnxMHeksdyU2ILjLK5PfHf3TKd6Bu4tbk/wDTRJlSQkMkADlEBH8S6sm6CMuGWUdOEu7h83oS78XiS0DQBFGC6vuI+EGopBNQSALmlIAAvc8IlNGQ8PtJkJEhJ6QrmM70CyU5Ncg5sNlnvGopydArdNeHayopw6tkfTIFSvVH0QbgEg3G6MtjdJTJj1TVElrqU5DOCH5ljuy3RExSjuysHLB+3fw7IYVOTSQm6uqzZMnm147scaXQll1hMctKnlzVJuGY2CcyOByAc8SY0uiPDdYWEYhSWOSwz50uocCXa+W6MElVRZFrbLkB/qvuPuiRh8SSDekiz709T5Plu7oksafUqZ7VLBUAQtweSYdSktcv7oxn7PtOVgySqqkbJOfVG2aOnKOl0BLQQpoIwU7HFpcEOzghxmOYjjwiYbGz2Nsntk8UEcYBbMJ8zMMWQSwBs5F3tc8I5+71s2vmbr0yxuIIsN7juiGjDqY+SWCSn+KdwPDIDgOMSErWhymUTUSS6wSC5yezZd8ALOjpn9omD7Mv/jnDuGwikl1TVLHBQSPeA8OylkpBIYkXGbHg++FvCwKghLxx4WBcMLF4deGSdo9UVdSMi+JXfWTM3aq3IM2QjviJZtZM7x8MoyX7QdJLlrlJlrKSyiWLcGeK7ReksVTWqfQjiunscnJ+0xz6drCjZ6Jh8PS+0pTt0i+UPRhZvhRiZaK0mXORvIfdncE9e6EI/aCtaFigILdJ8nIA3c4mlsaWjY43TUmTaZMSk8N/duhOD0/ImlkTATztHlEkGeVKJJL2D3O9yYZm6ySoMq5AIuFM+7M3HDvjfL7dy0e2kWjkjKM/4G6aM+Syswl+y6SOwg9jRfSFWjgmqdEFzKnTSzPtO70sei2RenPc8R6J25Utn81TtwtaFTymqXU71bLVNVSrpU2amrpWy3tFb5B+gsE8l7+O5vjGQWJROc7SGuzJL52clxlyhIlz96pf3Ve+8Q1GQxNK2VmQJnJb25kZQkpw4IDLsSP4lzk3OIUtpCV3rKTe1IItzcmHWirwuFkqGyFM4N6w5Ytnnvh1Gi5YuxsXupWdufIQBPjkRJWBQkukMRlc2e3GJLwsCo8q8Olf+PmKP0BLAv8ARocilruTnyMepPHn37RdHtNEzdMTTYEmsZDtB4fRzjlwv5gYWc6bZKUAol8gbgdxBiUpjMIYABdVwLgh7nJuXOIQuWJAOTk2YCzbnYN3RPwGHVMWCCXKTuIYpTsXyIcCO7LZWZju6I+KxjzVqSoJD2N2DWFLC3KOpVtkKUVKULk3JUc3VvtDExQK1K84uPxNoewMnaq3C+RbMDddrs7HOK9oku2X3geSjGy2pAJp2S7sC5IcsTHrkeXeBOBrxjgbMsEkuFOo5bQAffu3x6e8dLM/mNCoIS8EcNlG6o4pVrZwQRgEeqa38N2HnZuX7Gb3xxC5u8S9+RVwLAdrR2CKDilTrNq8rvVnfLll74QlU9r6p/t8/wBIIIlg7XP4Ssvr59cKqmt/Df7TZ290dgigfQosHZ97ZPvaEIO0er+cEEWPUMwnhhpWjFqFNWwgZ0kMoqYK4GwI3iK/SU1OplqUmtJswNNKqXfmSCkvnstkYII7lLY5F0G5U1EqyEkGYkLoKrBFTpUpbEC24Algp2cCIaZN1SwEJJ2UhIWSVAuAVKUeA+9uaCCNGWxvQ+Oly1EzA4O43SdzFLcyXiTpcy5ywZZU+ZCskp3kBzysGggjUo09QT7Gy8A8DQhZ3JGr61AqUvsqJHZGkw6rQQR0sj3MilrU6WZn2nJBCWPRYXL05tZ4jVz/AP0+2r+UEEcdg6Vz6cpZU/FTM3xhNc/hKz+vlw684IIWBcxc5gwlvvcqZ9zcoErnPfVtyqeCCAOJXO3iXu8/m/8AKOJXPs4lni1WTi9+TwQQsEyqIWmNGJxElUteRFjvB4iCCCdA8n0toRUlakTLt0Wa/wALkW64hTMAkECoEkhnF2UVBJfK9JjsEehCTaFISMILP8Hs/wAe6JOFrVMEuUwUbNkE3asKzdv63QQRZPZsnToepeDOgk4WTSLqN1HiYuKoII85tt2yhVBBBEB//9k="/>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data:image/jpeg;base64,/9j/4AAQSkZJRgABAQAAAQABAAD/2wCEAAkGBhQSEBUUEhQVFBUVFxgXGBgVGBUXFRQUGBcVFRUVFRQXHCYeFxkjGhcUHy8gIycpLSwsFR4xNTAqNSYrLCkBCQoKDgwOGg8PGi4kHCUsLCwsLCwwLSwsLCwsLCksLCwsLCw0LCwsLCwsKSwsLCwsLCwsLCwsLCwsLCwsLCwpLP/AABEIALcBEwMBIgACEQEDEQH/xAAbAAABBQEBAAAAAAAAAAAAAAAAAgMEBQYBB//EAE0QAAECBAIGBAkJBQcCBwAAAAECEQADEiEEMQUTIkFRYTJxgZEGFCNSU3KTodEWM0JigpKxsuEHFUPB8FRzg5SiwtI08SQlY6Ozw+L/xAAaAQEBAQADAQAAAAAAAAAAAAAAAQIDBAUG/8QAMBEAAgIBAgUCBQMEAwAAAAAAAAECEQMSIQQTMUFRUpEUIjJhcQUV8IHB0eEzQrH/2gAMAwEAAhEDEQA/AMlBDtEKlyXIFg5zJAA6ybAR0TnJatHoNLLSNhBJKhdSgl0gDJiTus3KGjgAywFJUpKkAEKASUkLKiKmdiE35840GgNDYQMvEYhAWCXl+RmS1Dc51g494jQpRoyzqw5yfycm5rc/xLOnZ98cijZLMKnQ6QdqdLIAV0VBzbZZ+cIXocB/LSiwex68hvy98b9I0VvOHP2JPnv5/mbPvil05ojALqXJngKLUy0mQhGYBLlVrX5nrg4kszU7Ay0qmAKC6SmllpDoUFEmreUskNzPCFI0I9hOlkuAAC5LsHA7Xi/X4DS0jDKOKQZc7WFSwUBKUS3JKHU6lML5gXvxuFeAmjQGOLU7FddUpglClJWKW4g3Pmw0stmHToYHKdKLszF81EbuV+oxXKFzv58Y2nhT4PYOUhKMKsKmO6pkydKCSLpUikkMQQDYbzGRmSKSQ4Lb0kEHqIsYy1RUxiCHaIKIyBqCHaIKIAagh2iCiAGoIdogogBqCHaIKIAagh2iCiAGoIdogogBqCHaIKIAagh2iCiAGoIdogogBqCHaIKIAagh2iCiAGoIdoggCTq4cw8sVBzSOLO1uEO6uDVxmwSE6uzzSLX8mnPeMuyEqKL+UJsf4aQ6twyyhimOMItglLMvMTFZ5FCHZwHcBsnPdA8t1eUU1qdhL5XcUtyziLaOsIWCdMxYUhKVT5hSh6UlAKUvnSDYPyhtUxD/ADqjbzEhn6xcXLxFYQUw1AlFSC7zVHM/NpuT1jOGMSoBqF1cXQlLe6E0QauFgb1quI+6n4Qa1XL7qfhDmrg1cSwN61XL7qfhBrVcvup+EOauDVwsDetVxH3U/CDWq5fdT8Ic1cGrhYG9ariPup+EGtVy+6n4Q5q4NXCwN61XL7qfhBrVcvup+EOauDVwsDetVy+6n4QpJWQ4DjkhJHHzYVq4k4THTJQIlqKQS5ZrkQsEOtX9JT8I6NZwyLHYFjwOznFn+/Z/pDbkniDw5CEHS8531intwvTYOGu0W0CuqX3/AFU/CAKX3Z7KbddrRZ/vqczFb3BFhslKqwRwvAjTc8ZTD3J+ELQIOHlLWtKMqlBLlCbOQlzbjGm0x4CTMPIVNM5CgkVMJYFWWR7YpzpqaVIK1VhCgoAgAFiFNYchFtpTw2VOkqlmUgVJpcG4HdeObG8el6uvY4MnM1LR079Cq0RoSZiDShaamKiKAaUjMqYf04hWhvB+biSsImShQpKXUmyqiQCKUGzje2YiLgcZqipSQCVIXLL+atJQT1sYkaI06rDEmWEkkgup7M9gxFiCQXjky8nTHQ9+/X+puGrU9XQukfs4xJJAnYckcHLZt/D5Huh1H7MMUcp2HzazliMx83DMr9o89JcIk/dXz+tzJ7YfR+1HEA/NyLlzszLlmfpxxXjNO+xyf+zHFJSpRmyGSCcjuD+jjDUPfjG6nftQxC0qSZcllAiwW7EN58Y4SoxNx/6lV9yNq4Ik6qCMWUlauH8BICpssEOCtAI4gqAI7oVREjRyPLSv7xH50xhMGUn+FcwKUNVh7Ej5obiecNfKuZ6LD+yHxipxPTV6yvxMNx9RyMXpXseHzZ+WXXyqmeiw/sh8Y58qF+iw/sv1imgi8jF6V7DnT8suPlOv0WH9l+sHynX6LD+y/WKeCHIx+lew5s/LLj5Tr9Fh/ZfrHflSv0WH9l+sU0chyMfpXsOdPyy6+Vcz0WH9l+sd+Vkz0eH9l+sUkEORi9K9hzp+WXnyum+jw/sh8YPlfN9Hh/ZD4xRxyHw+L0r2HOyepl78r5vo8P7IfGD5YTfR4f2Q+MUUEPh8XpXsOdk9TL35YTfR4f2Q+MHywm+jw/sh8YoYIfD4vSvYc7J6mXvywm+jw/sh8YPljN9Hh/ZD4xRRyHw+L0r2HOyepl98sZvo8P7IfGH8D4TTpqwgIwwcKLmS4ASkrNkuTYGwEZqLvwJP/mEj1lfkXGZ4Mai2or2NQyzckm2X+h587EytYhWDCXIZckpU45cIn/u6dvmYLskk/wC6LuRJluDrCFJvQJlKQx3ywci7ni7wj93yzYTlmm9pxcAAAuxy39ZffHm2vSvZHo6fu/cqE6Nmb5mE7MOf+cKGilekw/Zhif8AfE3E4EMTKUuYvhr1Mwdyb2zz5iIhkLF6UmlztYlVhe5cs2xLf1lc3lrwvZDT937s6ND/AF5XZhFf8oWNDjij/KKgnYGsFQSlRUVVAT1BNN9p0qt0z1OOAhradB1cp0Fw8/JVSV5VXuZljuAG8gNvC9kWv5bJKdEI3gf5b/8AMLGi5fmf+wP+MLRo3DllEDJJYre1yH2mOZ4vfOODReGSQRSCGL6wjKhj0vqo7gYlLwvZFOpwEr0T/wCEB/KKmTilqxhkp0e8tIqKymk6twDMBslt7Z2N3tFxO0XhlqUVBBUTtbRFzSq4CvqIP2RwhyRh0y1oly3CKJhpClFLmZKJLEneVd5iUvA3PPMd4WzETZqUysOyJi0h5QJZKiBd+UabHyQJimAAsWGQdINuV48+0p/1GI/vpv51R6TjkeUPUn8iY1xsIxxwaVHDw8pOck2V+rgiTq4I8qzuknVxI0fL8tL/ALxH5hHdXD+Al+Vl+uj8wiLqQ8oxPTV6yvxMT1y5FOyRVSjNSrKJZWRYgDayGbEcYGJ6avWV+Jiwk6XQkJGrdhSctpNSVgvuWFVkKHEDJwfr2eChwycN51j9Y1IdMvNP0mUZjjMgWu0NiTIcmpLasMKlfOVB34CknuyOUcXpgOkhN0sXUEnKUJbMzFJUKiDx6yeo0wgO0v6SFM7tSKCio3pKCocXY3aJua2OT5WHbZVd02c5OAsPuOZqY2OSSGK6MM7OGdYepQLCWFILVM5WSnNrZ74YVpV6HHQWSbC6XBQjnSSvPzuQiSdOov5Mh0tm5znHMnLyg57OcKY2G5kiRTsqSFUeeWC6wAOYoc5d+7uGk4fVpKlCulTiosTUunfawRw6W+7Jm6bdUxQQBUmlNgaRUVEq843UO7cGjqdLSwtajLKgtdZCqbELC0pHJqknr7IbjY5qsPTZQrYbJUqkqFFTL4EFbDMFJGTAglYd0bQuqVVc2SZZM277ltwhatKywiW1RUk3cAKU4YlRuCwYDqDxHx2k0rSQEsSuoHgGamxuGbN2axDtF3JsOjDSapai6JbbYJNblahbd0aT8YUjASihZCgopSGNTbdBKypOYSFgAHIg907wh8J5c+Rq0BYNaVbVDAJRSQGvc7VybmMzGMblKNyVMsqT23LeZJw24sClRzUSFOaQQ7kMBwzyVlFRHII5UqMNg8EEKkodSRxIHeQIN0rIJgjV6A0IlYWZ0lA2mSylXAscid8XiPBfDehR9+ZHV+Lh4Zz8iR5vFz4HzQnHSVKIABUSTYACWskk8GjajwUw3oEffmQjCYLCyVpmIk0rSbHyymLNlSRva4jEuKi4tUywxNSTLXR2OkT5JmygmaBUDSkFRI+iygDk1jyhJxUux8XmDd8yHAUGLtuaxiPJxEhAZMlKQ6lMEKuTtE2RdyfhuiXKCVJcS0NfiMiRlRyjoHe1oZRNlFKqZJlkJLPJAN7WS21ncRXJmpAO59lvFUgUF3SQ1w1s944xcakeYgdSlD/bCFI+qPaTB/KA5iKw7DGuWCpLhsMXZQILhJObBxy6oMSqWlST5ES17QTqCSwKEnaBDGyd24cIj4zGYpOLQhEs6lTOQtZDfTJVUCCA7W4ZxBw37QJSQ0xOIrBIJSXBYkb5kaUW+hda7miXisLQCpKAlxKDoLWSVhAFOTEkbr2zEJ8bwY3SwwP0FWFIWR0fNYt1RTp8P8Kc/GR1h/8AeYWPDjB+fOHXLf8A2mLol4Lrj5NIcPJmlRKULLlKnALlLJIPHoj7o4CEUBM1ITYauZb7cn9YpJfhrgt09af8Jv8A6oqVzdHLxnjKsXMfMpIWnaDUlKggUgMLAfjE0PwNS8mR0l8/P/vZv51R6ni0bfYn8iY8qxkwKmzlJLhUyYoEZEFSiCOyPXMQja+yj8iYv6h/xQOHhvrkQtXBEnVwR41nfJOrh/BS/Ky/XR+YQvVw9g0eUR66fzCMp7kPFsQdtXrH8TGk1wddU2WkpURtYVSlEXIUanIFzbcw5Rm8R01esfxMXvyhSSQZ2KCdlm1ZUogkqJfLJIDcLx9jJHhRY+rFodPlJLEEk+KszWybaJIItwMIn4tGz5SSQkgk+KkMkJUylcQSQG3kg7oaleECWdc3E6wpAUUiVcgqIAVnSKldb3ygx2nJcxNOtxJBpBSpMmmh01Ac2BI5gRmmbtCpk4CSyKHpUADhiFFAFBKpm9RSyrZE5i0OyMeishUyWyaQCnC7a1XGZu4ITc51QyvT0t0qE3FOGBfVWQVJKgCN7AdwhPygSKimbiXN76kOukJBUwuAwDbxCmLRxM1D/OStlaiHw52yReoZhIK1AD6vIQ9h8bLpSK5KaXSCcKSpSUWStxdzZ/fe0Il6blpSEpn4oMLMJbOLht4v1RDxWmykp1E2dYK+cEtxWoKVSU8SA/6xabJaRYTMSmla0rlKLBh4qptkKISMwmpy5/WE4jEoWlQC5ZDJfV4ZSSllpDlQNyEgqvmzRWDwmxI/jKs3m7st0NJ07PCaRNVTe1t5qPvJPbDSyakT9J6WeWoJMlTmnZkUKoKQoqCzltFm3574oYmTNLzlI1ZmKKGCabMyWIHuEQ42lRmTsII5BGjIQ7hemn1h+MNQuQtlAksxzOXbGMn0v8Fj9SNegJoqOfWtsyck72eJOGmgmklNJUHZc0Kc1pFy39dkVeg9J+TGsmyqnP00i26Lc4lKmaagN5s0B+uxePFPRCRjACCCgnO65p3B7EHj79zQ/KKaHq4gNNmXUCUsSb5FHae2Eyk5tMJcEfOgtzDpsQ1jDycOq+2suCOkktZnFs4ASZxIYkbRCg05QJJCgL2YGo+7KFqxKUKSpJDEBSSqf0gQb0GxD8+JsWc8VXfaWXDD5vZzuO+OiQti7k2Y0SnTdy21vgBsTUlLguoZjxiwADu4PEJBfi99/Au9KyU8TrkuLAjcDe3YRyjvi63zPMaqVcWdPSyYN1Ew8qkm8v8A0p5D8AO6BB2mgoDqO0ekXPQVv7BHl2IDTZg4TJn51RttM+EQlTZadWsu6nZtyksOJvGMx/z87+9X+Yx2+E+v+hw5vpGYIII9M6YNA0EEQHFZR7RNl3Hqo/ImPF1ZGPcFIy9VH5Ex4/6r9MfyehwXVkXVwRJ1cEeDZ6JJ1cO4RHlEesn8wjtMOYVPlEesn8REXUHhGI6avWP4mNFM0YHCkScOoAmpp4KVBqGYhISxUC7bu/OYnpq9ZX4mNBMxksqp1kgpBqBMlTFlWSoO/wBJR5Nnm32cjwogrAoFQ1EgKABviCRtFQqG4tTk4NxxhlOETq1q1MpqVKSTPZaUkVJdOalJBTuvC5uKllYZeGLJLkyCAoqLkFN8mDetlDk3SUoJqHipUHNPi6hUbMkubDdnvPVGd/5ZrYTNwaFBKUyJNS0vVr1Cnoh1JUwBdYtxEC8KhASFYeSSSlJPjBUAVOxU3RG593bCZuLlIl0oOFmUsA8pQJsQpRUfs7vwD10vTTFxIw7sAPJuBTXcB8zUHJ80RUmLRa/u9GsKRJkKBSCP/EWcFSVUrG57sbsBDSMKlKj5CSQUpLGekhO0tJ23zPWOiDvaICtPEl9Th+fkk3u94bk6YKW8lJLICNqWDa1zxVz5xaZLQnTEgImkBKUhhZK9YBbzhxzbc8Q5csqLJBJ4AEnuESMbpAzAkUS0Uv0E053vx/Uw9oTDVzP4myHeWkKULgHZOdqo10RjqyFqjextnY2u1+F7QgxsZusCmV484FKiJSCyQXawY3Ju++M/p4kzajrXUHJnJCFKIJS4ADMwHa43PEjKyuNFeEE3AJb3dcBll2YvwYv3Rd+DE1Q1tJngsk+RShVhV0krz5Nzi3nYpQq28aWBc6hADMXJdNvpXOTdbHKnQUbVmLhWpPA5PkcuPVBLllRAAcksBxMazR09YkpTVi0hKW2ZSFoJ2lAIVSSxs27MveNSdEjGzH6gcPdCTITwEarTKZkyXQkYte0C0yUlKRZnJSlxfcbB4zmGpqFb03ds8i3Y7djxFTXQrtdxpOBfJDuWsHvw6+UI8XTwjX4WTqpYMo4wBQrFMtBSQoC4zYskX4A84g6VkSrrmeMhawSK5aUhSm48Bs5cYzs+xrddygCGyJHUTDprTaqYPtLHMb+EKw4TWK3p3tny97Rr1KmA0qOOskBtTL3MAnLiocX3xJKK7CLk+5jxipg/izR/iL+MOJx0/dOnMPrrt74neEBdYUozis28sgIJQGCSAAOY+zzs1onEzkuJVRSSmpKQk1ZgBiC5aphffzhoi1dIapXVkc6Rn+mm9qifxiMXckkkkuScyTvMa6biZ1CqPHKwHAVKSU9IO5pe3Fu6MxjZy1LJmkleSqgynFmI42iwjFO0iSbrdjeqLAsWORYseowkpPCL7wexc0hSRrjLQnKSlClJKjZ3SSx2/wCrQ7pnSE1EoBK8RSoqSrXS0JFx0RZ3Yn+hGtTuiaVVmbhepV5p7j2QiNpJxs2hBKsZdIU4RLWLoBKkkpyG2wJyyaEnRIqzFzEkC4az34HIx7sEWT6iPyJjxnTyttKfKMiWEjWpCFBIqYMBk2+Pa5Y2U+oj8iY8j9VfyR/J3+D2bG6IIepgjwD0Bxocww20esn8RCWhzDDbT6yfxEVdQeAYjpq9Y/iYmzdJSikgYZCSXZQXMtwNLse2HMR01esfxMNR9oeCdxGk5SgpsNLQSCHSqYySzAhLtbm8Q5k9JSAEAG20CpywY2dr59nW8uCAZXRyLKORbJRXQRYwRbJRXQqVPUl6VFL2LEhxzaJ8T9GJJCgN6kOxILNMyaMymoq30KoOTqPUpf3hM9Ivh0lZEuRnxhudiFLLqUVEW2iTbPfF9PmrStjV3qeGscSyXJPSz+zaM48sJ/SWcMkGlNdfuU0qcpJdKik8iRe/DrPfDy9KTjYzZhs3TVl3xrNEv4ultxUTbdUxOYyF40GiEVZ377++OvLikpOOk7EeHbinZ5UlRBBBYi4IzB5GLrDadRQlM1E1RAYqTOmAm93SS2TBg2UTfCX/AKxf2P8A40QrEYldSvWPHied41PiIxjGUl1Mwwzk2o1t5/jKrGaXBQBK1yCDcqnKUCL2azbu6KqNOmeu4Vw3VZE03cwxoD/qpH99K/OmOSGaMoOUTE8coy0yKeTpCamyZi09SlAZU5PwtCJ+KWtq1KU2VSiWfNn6h3RvPCTEqqnhyAmZbb3OpRZKbpy35+6KDGaSqSpLkuEm6id6Gz/H+h1sXGqbS09fudifCuMW9RnREkaQm28pMtltKs+bXtE/CzCkkgsQldw7jZPCEnTQCmMxYYkHamEtxBBZ+zfHayZVDqjgx4ZZLorZs5SukSrrJOZJOfMk9sdkYhaC6FKSfqkj8ItEY/WS1NWU7JdZUb1EABy1hvH/AHgaUxKkSk0KUl1qekkPspzaMvMtGqi8hqels6rSk4u82Zf66t7vv5nviMtZUSSSSbkkuSeJMWXgrp1UmamZMnLsUilSlEKQSy3dwGF+yNP+0JQOKQRkZST/AKlxxY+K1ZNGnsayYNMbsotGJMpKkqlKJJLqRPEtVgAE2U1jVmN/evHoC0FKZUx32SvEJUBcfQJ4OM98azROAQUlZFRNQYpQQ4mTLh0u7MM4cny0AtqkCz7SJV+DN290WXERjJqiQwTlFO1ueZT8OpBZQYsDmDY5FxaFS8atOS1DLJRGQYb+Fo2QmJGkpJISlICCaWYAILs3bGpxempQw2ulkqbpBwaSXA3cQ3aMoZOJcaqN39/9Fhg1Xv0PIMRPUu6lFRbMkkt1mPfJI2Ueoj8iYwnhDpPW4OYLWZ7B0qTOKGcDgI30sbKfVR+RMeZ+oZeZji6rd/8Ah2uHhok1ZxoIW0EeMd0U0OYYbafWT+IhDR0KIuMxcdYvGkQ8PxChWq46R/Ew3UOIj07E6Dw7kjCyH/uxFbO0XKGWGw/skx9Cv1HF4Z53wkvKMHUOIjlY4iNhNwA3YbD+yTEZeEVuw2H9iiNfuGPwx8HPyjMVDiIKxxEaBWEmf2fDexRHPEZvocL7GXF/cMfhj4OXlFBWOIgqHERoBo2b6LC+wl/CFjRUzzML7CX8In7hi8MfBy8ozlY4iJ+iVAlioJFSHOy9O3UwUWf4iLdOiFb0Yb/Ly/hDidD8UYf/AC8r4RjJx2KcXHc3DhpQlqtFTpfDJ8Y8mapbi6jLJte6ksIh4xdk3D7W8co06dEp3y8P7CV8IcTouX6KR7GX8I48PGYsSaV7lzcPPLJNvoV+hMImZJSdbISQVBphl1ZvkpYIHZF/oqmV0puH+zNlD8VxDGjpPoJHskQoYCT/AGfD+yTHBLPjcnK37L/JzRhNRS2Mz4RTknFzCFJUHRdKgQWQgFiLG4McntUoi4JJDGWcyY1HiMn+z4f2SYPEZH9mw/skxufE4pxjHfb8f5M48c4NvbcycmkBe6wzKeIyv1wnQk0JxMgkgATZZJJAAAWlySchGu8Rkf2bD+yTAcBJ/s+H9kmN4+LxQi477/gxkwTnJS2HcbhguapQnyKVKqA14ZtqxAUN5Bs3RGcUmncGESH10pbUJZM0KUo1A1lNRcsM8otDo6T6CR7JEIOjJe6VIH+DL+EdXHPFCSlb2+yOaUZyTWxjsOXLOLpUMx5p4wyvQ8zWKUkpuTeuXkXz2t4jZK0SndLkewl/CG1aI4Iw/wDl5XwjuZOMxT8nFiwzx3VGbTh1IlqrKfoANMQrInJCeTXiNPwRmoDFOysvtJBYpDEAm+RjUnRCtyMN/l5fwhtWiV+ZhfYS/hE+KxaNG5Xim569jLI0DMUo9AB7FS5YsOjmq0XPhBPJMkKUlSkSUpJStK8lTGcpLOzRNOjJnosL7CX8IScBN9DhfYy4zDiMUZatyzxTkq2LHA6dRKdKyWFVhLmEhWsWXqFiGIjs3TuHJJqWHL/NzP8AjELyqEuZUkncNXn1kPaOYXFTFWXIlA8pKmPfl390beTFJOf90ccYZYVC17Mj4vFIVjEKC2SUjaUKWdBDkKZr8YbAUJYQmZKUNokKVKfpWAJW2RJi7l4AHpYaQeZlAnvMTJOiZZzwuH9kIxLisTrrt+DccM1fQzOJnoGHngFKalJKU1oKmKwogAEuzEx6zK6KfUR+RMZyRoHDnPCyPZiNLLyGQ5CwAFgAOqOnxOaE4qMb63uckINO2daCOtHY6JzHWgIhTRwxQQ5qYiTExITpqWWcKHZk1ThV7HZVY3tDqtIoGbjrGbpKg1+CfeI3okuxNSKeamIswRocTpFMs7QLUhRIawUSkWd8x74E6SQSQASxCTbJRJCQb2dj/REVJ9aGpGUUIS0axOk5ZCSHIV0bZl6WvkSxzh3C4pMzog2CTcAWUHSe7+rGDtdhaMaoR1THJIFxvOV7fh3RuKY4oNuiKXYphyB5o7zyy7vfHeOyLtbcG+Mag6YQCQQelTkLmpSbX4pMLmaSSBYPdSWDZpSVquS3RDxy6Z+DGpGTID9G3B+bi++zDseBh5vvPa5jWfvNF97C7DhR/wA0++OL0sgKpYvt5B3oepr8oaZ+BqRlSB5o7zwaOMPN3cSzub8eHdG1lzAQCBY37IV2Rnc1aMTw2RmDme5oE59EfyyDtwy/1GNuByhvEzghNRD3SLZ7Sgke8iJbuhsYsAMNl+NyH7oGHm7zvNhZh+PujXDSKHZjZ3sLMAo73yI3Xjg0pLJUA5pBUbWpAdxxtF+bwS0ZJs9njdzYHLujtvN4b+TfzjVnSst2u7szDMkp42uD7oXh8ehZZPvDMWJIL3ex6mvD5l2LaMgw80d5gYeaOiQxYhz9IuPwbr3RrJmlECksohSSpwHYAgFxmLkQ5Ox6ElQJunNhkLX6rj+hD5vBLRkqhUDq05FwDYlwQQCCBvHbyEcUpw1CE8wL5IAv1hR+1yvq1aRQAosdhFZsOiz2vnCRpeXtPUkpuoFOQZyT2X7YfN4FoyrQNGr/AHrLcguGTWbZJtw6x3w9IxaFqKU5pd7ZMSn+T9RB3xmmuxbRk5YiVLEammBozZSglpiVLTFqBA0SwRJaYkgQtoGiATBCmggDrRxeRfJi/VC2jik2PVvy7Y0CAgIIstFr9FFrEuRutV7455PLWS+6Xlu98BwUxmaRz2Ddgd39ZmFeJKp6MkF7sixG6xva+/8AWkOES7bcvK1pfRvlyue8wMh2rRcPlLuD/KBWCXnTIfLoE2/onvhRwanGzJaw6BfK7drtygACkP8AOIfPJHW/uB7I4mYhNhMQLbggWGUcTg5g3SOWwRf/ALQo4NbC0mz/AEC3Jt47++IBxE4EjyoN2YU35Whazdoaw2FUFOpMoAZUJIUCwu57YdXnFj1DK/Xy3Pky4z8nntC777l+8x04pDdBRDgNqzwscuG+Gpn0iFT7O4Azu1nH4QKmuHfEMQQ1LEbIvk73745rZihxWJls5lq4fNuWzyZ2EKl4mVuQfZneaeHEw0maSnpYgNxSKukOXPuHXHUl3SFz7FiWHGlgW53PAGFsUSE6QTkErs9qDuGQ3Qvx9NrLv9U8SL8MjEOSsktViL2cpSwdhc+98oELcHaxIYb0i7MLWz/WMlLRCnALEWyOY644UVJYtuzAItfIxyTLYEkqL32mtbK0OSMoxI0hlODbIgNwQm3u6oQMIk5FH3ZcPz0pql1JJNWyQCQlVKrkiyRTUHNrjeREAJkgh5C0klxs7+Njwv3xNwSVYVIzKQ/FKM7t25wpWHa5UkcylGXM9sRVaqkeRWQzNQXASC1ntZR98Kk4eS4AlEFT5pLAZ3ckDIWgCQcNzG/6KciXPebwnxMHeksdyU2ILjLK5PfHf3TKd6Bu4tbk/wDTRJlSQkMkADlEBH8S6sm6CMuGWUdOEu7h83oS78XiS0DQBFGC6vuI+EGopBNQSALmlIAAvc8IlNGQ8PtJkJEhJ6QrmM70CyU5Ncg5sNlnvGopydArdNeHayopw6tkfTIFSvVH0QbgEg3G6MtjdJTJj1TVElrqU5DOCH5ljuy3RExSjuysHLB+3fw7IYVOTSQm6uqzZMnm147scaXQll1hMctKnlzVJuGY2CcyOByAc8SY0uiPDdYWEYhSWOSwz50uocCXa+W6MElVRZFrbLkB/qvuPuiRh8SSDekiz709T5Plu7oksafUqZ7VLBUAQtweSYdSktcv7oxn7PtOVgySqqkbJOfVG2aOnKOl0BLQQpoIwU7HFpcEOzghxmOYjjwiYbGz2Nsntk8UEcYBbMJ8zMMWQSwBs5F3tc8I5+71s2vmbr0yxuIIsN7juiGjDqY+SWCSn+KdwPDIDgOMSErWhymUTUSS6wSC5yezZd8ALOjpn9omD7Mv/jnDuGwikl1TVLHBQSPeA8OylkpBIYkXGbHg++FvCwKghLxx4WBcMLF4deGSdo9UVdSMi+JXfWTM3aq3IM2QjviJZtZM7x8MoyX7QdJLlrlJlrKSyiWLcGeK7ReksVTWqfQjiunscnJ+0xz6drCjZ6Jh8PS+0pTt0i+UPRhZvhRiZaK0mXORvIfdncE9e6EI/aCtaFigILdJ8nIA3c4mlsaWjY43TUmTaZMSk8N/duhOD0/ImlkTATztHlEkGeVKJJL2D3O9yYZm6ySoMq5AIuFM+7M3HDvjfL7dy0e2kWjkjKM/4G6aM+Syswl+y6SOwg9jRfSFWjgmqdEFzKnTSzPtO70sei2RenPc8R6J25Utn81TtwtaFTymqXU71bLVNVSrpU2amrpWy3tFb5B+gsE8l7+O5vjGQWJROc7SGuzJL52clxlyhIlz96pf3Ve+8Q1GQxNK2VmQJnJb25kZQkpw4IDLsSP4lzk3OIUtpCV3rKTe1IItzcmHWirwuFkqGyFM4N6w5Ytnnvh1Gi5YuxsXupWdufIQBPjkRJWBQkukMRlc2e3GJLwsCo8q8Olf+PmKP0BLAv8ARocilruTnyMepPHn37RdHtNEzdMTTYEmsZDtB4fRzjlwv5gYWc6bZKUAol8gbgdxBiUpjMIYABdVwLgh7nJuXOIQuWJAOTk2YCzbnYN3RPwGHVMWCCXKTuIYpTsXyIcCO7LZWZju6I+KxjzVqSoJD2N2DWFLC3KOpVtkKUVKULk3JUc3VvtDExQK1K84uPxNoewMnaq3C+RbMDddrs7HOK9oku2X3geSjGy2pAJp2S7sC5IcsTHrkeXeBOBrxjgbMsEkuFOo5bQAffu3x6e8dLM/mNCoIS8EcNlG6o4pVrZwQRgEeqa38N2HnZuX7Gb3xxC5u8S9+RVwLAdrR2CKDilTrNq8rvVnfLll74QlU9r6p/t8/wBIIIlg7XP4Ssvr59cKqmt/Df7TZ290dgigfQosHZ97ZPvaEIO0er+cEEWPUMwnhhpWjFqFNWwgZ0kMoqYK4GwI3iK/SU1OplqUmtJswNNKqXfmSCkvnstkYII7lLY5F0G5U1EqyEkGYkLoKrBFTpUpbEC24Algp2cCIaZN1SwEJJ2UhIWSVAuAVKUeA+9uaCCNGWxvQ+Oly1EzA4O43SdzFLcyXiTpcy5ywZZU+ZCskp3kBzysGggjUo09QT7Gy8A8DQhZ3JGr61AqUvsqJHZGkw6rQQR0sj3MilrU6WZn2nJBCWPRYXL05tZ4jVz/AP0+2r+UEEcdg6Vz6cpZU/FTM3xhNc/hKz+vlw684IIWBcxc5gwlvvcqZ9zcoErnPfVtyqeCCAOJXO3iXu8/m/8AKOJXPs4lni1WTi9+TwQQsEyqIWmNGJxElUteRFjvB4iCCCdA8n0toRUlakTLt0Wa/wALkW64hTMAkECoEkhnF2UVBJfK9JjsEehCTaFISMILP8Hs/wAe6JOFrVMEuUwUbNkE3asKzdv63QQRZPZsnToepeDOgk4WTSLqN1HiYuKoII85tt2yhVBBBEB//9k="/>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6" name="Picture 12" descr="http://www.elecdir.com/company/images/large/erie-landmark-company-13861.png"/>
          <p:cNvPicPr>
            <a:picLocks noChangeAspect="1" noChangeArrowheads="1"/>
          </p:cNvPicPr>
          <p:nvPr/>
        </p:nvPicPr>
        <p:blipFill>
          <a:blip r:embed="rId2" cstate="print"/>
          <a:srcRect/>
          <a:stretch>
            <a:fillRect/>
          </a:stretch>
        </p:blipFill>
        <p:spPr bwMode="auto">
          <a:xfrm>
            <a:off x="1066800" y="304800"/>
            <a:ext cx="7010400" cy="4673600"/>
          </a:xfrm>
          <a:prstGeom prst="rect">
            <a:avLst/>
          </a:prstGeom>
          <a:noFill/>
        </p:spPr>
      </p:pic>
      <p:sp>
        <p:nvSpPr>
          <p:cNvPr id="8" name="TextBox 7"/>
          <p:cNvSpPr txBox="1"/>
          <p:nvPr/>
        </p:nvSpPr>
        <p:spPr>
          <a:xfrm>
            <a:off x="304800" y="5105400"/>
            <a:ext cx="8534400" cy="1477328"/>
          </a:xfrm>
          <a:prstGeom prst="rect">
            <a:avLst/>
          </a:prstGeom>
          <a:noFill/>
        </p:spPr>
        <p:txBody>
          <a:bodyPr wrap="square" rtlCol="0">
            <a:spAutoFit/>
          </a:bodyPr>
          <a:lstStyle/>
          <a:p>
            <a:pPr algn="ctr"/>
            <a:r>
              <a:rPr lang="en-US" sz="2400" b="1" dirty="0" smtClean="0"/>
              <a:t>Paul Zimmerman Foundry – Erie Landmark Company</a:t>
            </a:r>
          </a:p>
          <a:p>
            <a:pPr algn="ctr"/>
            <a:r>
              <a:rPr lang="en-US" sz="2400" b="1" dirty="0" smtClean="0"/>
              <a:t>637 </a:t>
            </a:r>
            <a:r>
              <a:rPr lang="en-US" sz="2400" b="1" dirty="0" err="1" smtClean="0"/>
              <a:t>Hempfield</a:t>
            </a:r>
            <a:r>
              <a:rPr lang="en-US" sz="2400" b="1" dirty="0" smtClean="0"/>
              <a:t> Hill Road, Columbia, PA 175121</a:t>
            </a:r>
          </a:p>
          <a:p>
            <a:pPr algn="ctr"/>
            <a:r>
              <a:rPr lang="en-US" sz="2400" b="1" dirty="0" smtClean="0">
                <a:hlinkClick r:id="rId3"/>
              </a:rPr>
              <a:t>http://www.erielandmark.com/</a:t>
            </a:r>
            <a:r>
              <a:rPr lang="en-US" sz="2400" b="1" dirty="0" smtClean="0"/>
              <a:t> </a:t>
            </a:r>
          </a:p>
          <a:p>
            <a:pPr algn="ctr"/>
            <a:r>
              <a:rPr lang="fr-FR" dirty="0" smtClean="0"/>
              <a:t>phone: 800-874-7848  fax: 717-285-9060  email: info@erielandmark.com</a:t>
            </a:r>
            <a:endParaRPr lang="en-U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lumbertonpaddle.com./2012paddleflier_new_web.gif"/>
          <p:cNvPicPr>
            <a:picLocks noChangeAspect="1" noChangeArrowheads="1"/>
          </p:cNvPicPr>
          <p:nvPr/>
        </p:nvPicPr>
        <p:blipFill>
          <a:blip r:embed="rId2" cstate="print"/>
          <a:srcRect/>
          <a:stretch>
            <a:fillRect/>
          </a:stretch>
        </p:blipFill>
        <p:spPr bwMode="auto">
          <a:xfrm>
            <a:off x="533400" y="228600"/>
            <a:ext cx="3535937" cy="6267450"/>
          </a:xfrm>
          <a:prstGeom prst="rect">
            <a:avLst/>
          </a:prstGeom>
          <a:noFill/>
        </p:spPr>
      </p:pic>
      <p:sp>
        <p:nvSpPr>
          <p:cNvPr id="3" name="Rectangle 2"/>
          <p:cNvSpPr/>
          <p:nvPr/>
        </p:nvSpPr>
        <p:spPr>
          <a:xfrm>
            <a:off x="4724400" y="533400"/>
            <a:ext cx="4038600" cy="5632311"/>
          </a:xfrm>
          <a:prstGeom prst="rect">
            <a:avLst/>
          </a:prstGeom>
        </p:spPr>
        <p:txBody>
          <a:bodyPr wrap="square">
            <a:spAutoFit/>
          </a:bodyPr>
          <a:lstStyle/>
          <a:p>
            <a:r>
              <a:rPr lang="en-US" sz="2400" dirty="0" smtClean="0"/>
              <a:t>Immediately after the Roundtable, we are invited to Lumberton for a walking tour of the village by long-time Lumberton historian and author, Weldon Storey. In order to accommodate members of the Roundtable, they re-scheduled the tour for 1:00 p.m. It is a rare opportunity to learn about this historic Burlington County village. The town is holding a day-long event called "Lumberton Paddle"</a:t>
            </a:r>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centralpennsylvaniapreservationsociety.org/wp-content/uploads/2012/03/Erie-Landmark-Logo.jpg"/>
          <p:cNvPicPr>
            <a:picLocks noChangeAspect="1" noChangeArrowheads="1"/>
          </p:cNvPicPr>
          <p:nvPr/>
        </p:nvPicPr>
        <p:blipFill>
          <a:blip r:embed="rId2" cstate="print"/>
          <a:srcRect/>
          <a:stretch>
            <a:fillRect/>
          </a:stretch>
        </p:blipFill>
        <p:spPr bwMode="auto">
          <a:xfrm>
            <a:off x="5172800" y="198613"/>
            <a:ext cx="2724150" cy="895351"/>
          </a:xfrm>
          <a:prstGeom prst="rect">
            <a:avLst/>
          </a:prstGeom>
          <a:noFill/>
        </p:spPr>
      </p:pic>
      <p:sp>
        <p:nvSpPr>
          <p:cNvPr id="3" name="TextBox 2"/>
          <p:cNvSpPr txBox="1"/>
          <p:nvPr/>
        </p:nvSpPr>
        <p:spPr>
          <a:xfrm>
            <a:off x="4280282" y="1157111"/>
            <a:ext cx="4509186" cy="1200329"/>
          </a:xfrm>
          <a:prstGeom prst="rect">
            <a:avLst/>
          </a:prstGeom>
          <a:noFill/>
        </p:spPr>
        <p:txBody>
          <a:bodyPr wrap="square" rtlCol="0">
            <a:spAutoFit/>
          </a:bodyPr>
          <a:lstStyle/>
          <a:p>
            <a:r>
              <a:rPr lang="en-US" dirty="0" smtClean="0"/>
              <a:t>Recent local user:</a:t>
            </a:r>
          </a:p>
          <a:p>
            <a:r>
              <a:rPr lang="en-US" dirty="0" smtClean="0"/>
              <a:t>Mt. Holly Historical Society – Larry </a:t>
            </a:r>
            <a:r>
              <a:rPr lang="en-US" dirty="0" err="1" smtClean="0"/>
              <a:t>Tigar</a:t>
            </a:r>
            <a:r>
              <a:rPr lang="en-US" dirty="0" smtClean="0"/>
              <a:t>, Pres.</a:t>
            </a:r>
          </a:p>
          <a:p>
            <a:r>
              <a:rPr lang="en-US" dirty="0" smtClean="0"/>
              <a:t>609-261-4786                     </a:t>
            </a:r>
            <a:r>
              <a:rPr lang="en-US" dirty="0" smtClean="0">
                <a:hlinkClick r:id="rId3"/>
              </a:rPr>
              <a:t>litigarfish@aol.com</a:t>
            </a:r>
            <a:r>
              <a:rPr lang="en-US" dirty="0" smtClean="0"/>
              <a:t> </a:t>
            </a:r>
          </a:p>
          <a:p>
            <a:endParaRPr lang="en-US" dirty="0"/>
          </a:p>
        </p:txBody>
      </p:sp>
      <p:pic>
        <p:nvPicPr>
          <p:cNvPr id="1026" name="Picture 2" descr="F:\DCIM\102K7630\102_613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66071" y="2590800"/>
            <a:ext cx="5365730" cy="402456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F:\DCIM\102K7630\102_6140.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3406" y="206716"/>
            <a:ext cx="3788132" cy="284128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54756" y="5334000"/>
            <a:ext cx="2590800" cy="1200329"/>
          </a:xfrm>
          <a:prstGeom prst="rect">
            <a:avLst/>
          </a:prstGeom>
          <a:noFill/>
        </p:spPr>
        <p:txBody>
          <a:bodyPr wrap="square" rtlCol="0">
            <a:spAutoFit/>
          </a:bodyPr>
          <a:lstStyle/>
          <a:p>
            <a:r>
              <a:rPr lang="en-US" dirty="0" smtClean="0"/>
              <a:t>Approximate cost of plaque: $280.00</a:t>
            </a:r>
          </a:p>
          <a:p>
            <a:endParaRPr lang="en-US" dirty="0"/>
          </a:p>
          <a:p>
            <a:r>
              <a:rPr lang="en-US" dirty="0" smtClean="0"/>
              <a:t>60 words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8578" y="762000"/>
            <a:ext cx="7315200" cy="5262979"/>
          </a:xfrm>
          <a:prstGeom prst="rect">
            <a:avLst/>
          </a:prstGeom>
          <a:blipFill>
            <a:blip r:embed="rId2" cstate="print"/>
            <a:tile tx="0" ty="0" sx="100000" sy="100000" flip="none" algn="tl"/>
          </a:blipFill>
        </p:spPr>
        <p:txBody>
          <a:bodyPr wrap="square" rtlCol="0">
            <a:spAutoFit/>
          </a:bodyPr>
          <a:lstStyle/>
          <a:p>
            <a:pPr algn="ctr"/>
            <a:r>
              <a:rPr lang="en-US" sz="4800" b="1" dirty="0" smtClean="0">
                <a:solidFill>
                  <a:srgbClr val="990000"/>
                </a:solidFill>
                <a:latin typeface="American Classic Extra Bold" pitchFamily="18" charset="0"/>
              </a:rPr>
              <a:t>UPSCALE</a:t>
            </a:r>
          </a:p>
          <a:p>
            <a:pPr algn="ctr"/>
            <a:r>
              <a:rPr lang="en-US" sz="4800" b="1" dirty="0" smtClean="0">
                <a:solidFill>
                  <a:srgbClr val="990000"/>
                </a:solidFill>
                <a:latin typeface="American Classic Extra Bold" pitchFamily="18" charset="0"/>
              </a:rPr>
              <a:t>CUSTOM DESIGNED</a:t>
            </a:r>
          </a:p>
          <a:p>
            <a:pPr algn="ctr"/>
            <a:r>
              <a:rPr lang="en-US" sz="4800" b="1" dirty="0" smtClean="0">
                <a:solidFill>
                  <a:srgbClr val="990000"/>
                </a:solidFill>
                <a:latin typeface="American Classic Extra Bold" pitchFamily="18" charset="0"/>
              </a:rPr>
              <a:t>ILLUSTRATIVE </a:t>
            </a:r>
          </a:p>
          <a:p>
            <a:pPr algn="ctr"/>
            <a:r>
              <a:rPr lang="en-US" sz="4800" b="1" dirty="0" smtClean="0">
                <a:solidFill>
                  <a:srgbClr val="990000"/>
                </a:solidFill>
                <a:latin typeface="American Classic Extra Bold" pitchFamily="18" charset="0"/>
              </a:rPr>
              <a:t>AND </a:t>
            </a:r>
          </a:p>
          <a:p>
            <a:pPr algn="ctr"/>
            <a:r>
              <a:rPr lang="en-US" sz="4800" b="1" dirty="0" smtClean="0">
                <a:solidFill>
                  <a:srgbClr val="990000"/>
                </a:solidFill>
                <a:latin typeface="American Classic Extra Bold" pitchFamily="18" charset="0"/>
              </a:rPr>
              <a:t>DESCRIPTIVE</a:t>
            </a:r>
          </a:p>
          <a:p>
            <a:pPr algn="ctr"/>
            <a:r>
              <a:rPr lang="en-US" sz="4800" b="1" dirty="0" smtClean="0">
                <a:solidFill>
                  <a:srgbClr val="990000"/>
                </a:solidFill>
                <a:latin typeface="American Classic Extra Bold" pitchFamily="18" charset="0"/>
              </a:rPr>
              <a:t>HISTORICAL MARKERS</a:t>
            </a:r>
          </a:p>
        </p:txBody>
      </p:sp>
    </p:spTree>
    <p:extLst>
      <p:ext uri="{BB962C8B-B14F-4D97-AF65-F5344CB8AC3E}">
        <p14:creationId xmlns="" xmlns:p14="http://schemas.microsoft.com/office/powerpoint/2010/main" val="1294796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neCoSign2"/>
          <p:cNvPicPr/>
          <p:nvPr/>
        </p:nvPicPr>
        <p:blipFill>
          <a:blip r:embed="rId2" cstate="print"/>
          <a:srcRect/>
          <a:stretch>
            <a:fillRect/>
          </a:stretch>
        </p:blipFill>
        <p:spPr bwMode="auto">
          <a:xfrm>
            <a:off x="381000" y="228600"/>
            <a:ext cx="5486400" cy="3886200"/>
          </a:xfrm>
          <a:prstGeom prst="rect">
            <a:avLst/>
          </a:prstGeom>
          <a:noFill/>
          <a:ln w="9525">
            <a:noFill/>
            <a:miter lim="800000"/>
            <a:headEnd/>
            <a:tailEnd/>
          </a:ln>
        </p:spPr>
      </p:pic>
      <p:pic>
        <p:nvPicPr>
          <p:cNvPr id="3" name="Picture 2" descr="SawMillParkSign"/>
          <p:cNvPicPr/>
          <p:nvPr/>
        </p:nvPicPr>
        <p:blipFill>
          <a:blip r:embed="rId3" cstate="print"/>
          <a:srcRect/>
          <a:stretch>
            <a:fillRect/>
          </a:stretch>
        </p:blipFill>
        <p:spPr bwMode="auto">
          <a:xfrm>
            <a:off x="5410200" y="4191000"/>
            <a:ext cx="3505200" cy="2335530"/>
          </a:xfrm>
          <a:prstGeom prst="rect">
            <a:avLst/>
          </a:prstGeom>
          <a:noFill/>
          <a:ln w="9525">
            <a:noFill/>
            <a:miter lim="800000"/>
            <a:headEnd/>
            <a:tailEnd/>
          </a:ln>
        </p:spPr>
      </p:pic>
      <p:sp>
        <p:nvSpPr>
          <p:cNvPr id="4" name="TextBox 3"/>
          <p:cNvSpPr txBox="1"/>
          <p:nvPr/>
        </p:nvSpPr>
        <p:spPr>
          <a:xfrm>
            <a:off x="6172200" y="457200"/>
            <a:ext cx="2743200" cy="2585323"/>
          </a:xfrm>
          <a:prstGeom prst="rect">
            <a:avLst/>
          </a:prstGeom>
          <a:noFill/>
        </p:spPr>
        <p:txBody>
          <a:bodyPr wrap="square" rtlCol="0">
            <a:spAutoFit/>
          </a:bodyPr>
          <a:lstStyle/>
          <a:p>
            <a:r>
              <a:rPr lang="en-US" b="1" dirty="0" smtClean="0"/>
              <a:t>Southampton Township</a:t>
            </a:r>
          </a:p>
          <a:p>
            <a:endParaRPr lang="en-US" dirty="0"/>
          </a:p>
          <a:p>
            <a:r>
              <a:rPr lang="en-US" dirty="0" smtClean="0"/>
              <a:t>Contact:</a:t>
            </a:r>
          </a:p>
          <a:p>
            <a:r>
              <a:rPr lang="en-US" dirty="0" smtClean="0"/>
              <a:t>Bob Ritter, President</a:t>
            </a:r>
          </a:p>
          <a:p>
            <a:r>
              <a:rPr lang="en-US" dirty="0" smtClean="0"/>
              <a:t>Southampton Historical Society.</a:t>
            </a:r>
          </a:p>
          <a:p>
            <a:endParaRPr lang="en-US" dirty="0"/>
          </a:p>
          <a:p>
            <a:r>
              <a:rPr lang="en-US" dirty="0" smtClean="0"/>
              <a:t>bcritt@verizon.net</a:t>
            </a:r>
          </a:p>
          <a:p>
            <a:r>
              <a:rPr lang="en-US" dirty="0" smtClean="0"/>
              <a:t>609-859-3763</a:t>
            </a:r>
            <a:endParaRPr lang="en-US" dirty="0"/>
          </a:p>
        </p:txBody>
      </p:sp>
      <p:sp>
        <p:nvSpPr>
          <p:cNvPr id="5" name="TextBox 4"/>
          <p:cNvSpPr txBox="1"/>
          <p:nvPr/>
        </p:nvSpPr>
        <p:spPr>
          <a:xfrm>
            <a:off x="392289" y="5043558"/>
            <a:ext cx="4724400" cy="1477328"/>
          </a:xfrm>
          <a:prstGeom prst="rect">
            <a:avLst/>
          </a:prstGeom>
          <a:noFill/>
        </p:spPr>
        <p:txBody>
          <a:bodyPr wrap="square" rtlCol="0">
            <a:spAutoFit/>
          </a:bodyPr>
          <a:lstStyle/>
          <a:p>
            <a:r>
              <a:rPr lang="en-US" dirty="0" smtClean="0"/>
              <a:t>Alpha 1 Studio, Inc.</a:t>
            </a:r>
          </a:p>
          <a:p>
            <a:r>
              <a:rPr lang="en-US" dirty="0" smtClean="0"/>
              <a:t>3 Linda Lane #A</a:t>
            </a:r>
          </a:p>
          <a:p>
            <a:r>
              <a:rPr lang="en-US" dirty="0" smtClean="0"/>
              <a:t>Southampton, NJ 08088-9174</a:t>
            </a:r>
          </a:p>
          <a:p>
            <a:r>
              <a:rPr lang="en-US" dirty="0" smtClean="0"/>
              <a:t>609-859-2200 – </a:t>
            </a:r>
            <a:r>
              <a:rPr lang="en-US" dirty="0" smtClean="0">
                <a:hlinkClick r:id="rId4"/>
              </a:rPr>
              <a:t>www.signstudio.com</a:t>
            </a:r>
            <a:endParaRPr lang="en-US" dirty="0" smtClean="0"/>
          </a:p>
          <a:p>
            <a:r>
              <a:rPr lang="en-US" dirty="0" smtClean="0"/>
              <a:t>Ray </a:t>
            </a:r>
            <a:r>
              <a:rPr lang="en-US" dirty="0" err="1" smtClean="0"/>
              <a:t>Witthauer</a:t>
            </a:r>
            <a:r>
              <a:rPr lang="en-US" dirty="0" smtClean="0"/>
              <a:t>, Owner</a:t>
            </a:r>
            <a:endParaRPr lang="en-US" dirty="0"/>
          </a:p>
        </p:txBody>
      </p:sp>
      <p:sp>
        <p:nvSpPr>
          <p:cNvPr id="6" name="TextBox 5"/>
          <p:cNvSpPr txBox="1"/>
          <p:nvPr/>
        </p:nvSpPr>
        <p:spPr>
          <a:xfrm>
            <a:off x="392289" y="4343400"/>
            <a:ext cx="4724400" cy="369332"/>
          </a:xfrm>
          <a:prstGeom prst="rect">
            <a:avLst/>
          </a:prstGeom>
          <a:noFill/>
        </p:spPr>
        <p:txBody>
          <a:bodyPr wrap="square" rtlCol="0">
            <a:spAutoFit/>
          </a:bodyPr>
          <a:lstStyle/>
          <a:p>
            <a:r>
              <a:rPr lang="en-US" dirty="0" smtClean="0"/>
              <a:t>Southampton’s signs were created by:</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rot="5400000">
            <a:off x="1719587" y="-881386"/>
            <a:ext cx="5637452" cy="8619425"/>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152400"/>
            <a:ext cx="4651664" cy="6019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530436" y="914400"/>
            <a:ext cx="4416137" cy="57150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rot="20909384">
            <a:off x="457200" y="381000"/>
            <a:ext cx="3505200" cy="3352800"/>
          </a:xfrm>
          <a:prstGeom prst="rect">
            <a:avLst/>
          </a:prstGeom>
          <a:noFill/>
          <a:ln w="9525">
            <a:noFill/>
            <a:miter lim="800000"/>
            <a:headEnd/>
            <a:tailEnd/>
          </a:ln>
        </p:spPr>
      </p:pic>
      <p:pic>
        <p:nvPicPr>
          <p:cNvPr id="3" name="Picture 2"/>
          <p:cNvPicPr/>
          <p:nvPr/>
        </p:nvPicPr>
        <p:blipFill>
          <a:blip r:embed="rId3" cstate="print"/>
          <a:srcRect/>
          <a:stretch>
            <a:fillRect/>
          </a:stretch>
        </p:blipFill>
        <p:spPr bwMode="auto">
          <a:xfrm rot="784884">
            <a:off x="5105400" y="533400"/>
            <a:ext cx="3657600" cy="3352800"/>
          </a:xfrm>
          <a:prstGeom prst="rect">
            <a:avLst/>
          </a:prstGeom>
          <a:noFill/>
          <a:ln w="9525">
            <a:noFill/>
            <a:miter lim="800000"/>
            <a:headEnd/>
            <a:tailEnd/>
          </a:ln>
        </p:spPr>
      </p:pic>
      <p:pic>
        <p:nvPicPr>
          <p:cNvPr id="4" name="Picture 3"/>
          <p:cNvPicPr/>
          <p:nvPr/>
        </p:nvPicPr>
        <p:blipFill>
          <a:blip r:embed="rId4" cstate="print"/>
          <a:srcRect/>
          <a:stretch>
            <a:fillRect/>
          </a:stretch>
        </p:blipFill>
        <p:spPr bwMode="auto">
          <a:xfrm>
            <a:off x="1066800" y="3505200"/>
            <a:ext cx="3657600" cy="3200400"/>
          </a:xfrm>
          <a:prstGeom prst="rect">
            <a:avLst/>
          </a:prstGeom>
          <a:noFill/>
          <a:ln w="9525">
            <a:noFill/>
            <a:miter lim="800000"/>
            <a:headEnd/>
            <a:tailEnd/>
          </a:ln>
        </p:spPr>
      </p:pic>
      <p:sp>
        <p:nvSpPr>
          <p:cNvPr id="5" name="TextBox 4"/>
          <p:cNvSpPr txBox="1"/>
          <p:nvPr/>
        </p:nvSpPr>
        <p:spPr>
          <a:xfrm>
            <a:off x="5029200" y="4191000"/>
            <a:ext cx="3886200" cy="1477328"/>
          </a:xfrm>
          <a:prstGeom prst="rect">
            <a:avLst/>
          </a:prstGeom>
          <a:noFill/>
        </p:spPr>
        <p:txBody>
          <a:bodyPr wrap="square" rtlCol="0">
            <a:spAutoFit/>
          </a:bodyPr>
          <a:lstStyle/>
          <a:p>
            <a:endParaRPr lang="en-US" b="1" dirty="0" smtClean="0"/>
          </a:p>
          <a:p>
            <a:endParaRPr lang="en-US" b="1" dirty="0" smtClean="0"/>
          </a:p>
          <a:p>
            <a:endParaRPr lang="en-US" b="1" dirty="0" smtClean="0"/>
          </a:p>
          <a:p>
            <a:endParaRPr lang="en-US" b="1" dirty="0" smtClean="0"/>
          </a:p>
          <a:p>
            <a:endParaRPr lang="en-US" b="1" dirty="0"/>
          </a:p>
        </p:txBody>
      </p:sp>
      <p:sp>
        <p:nvSpPr>
          <p:cNvPr id="6" name="Rectangle 5"/>
          <p:cNvSpPr/>
          <p:nvPr/>
        </p:nvSpPr>
        <p:spPr>
          <a:xfrm>
            <a:off x="4876800" y="4267200"/>
            <a:ext cx="4038600" cy="2308324"/>
          </a:xfrm>
          <a:prstGeom prst="rect">
            <a:avLst/>
          </a:prstGeom>
        </p:spPr>
        <p:txBody>
          <a:bodyPr wrap="square">
            <a:spAutoFit/>
          </a:bodyPr>
          <a:lstStyle/>
          <a:p>
            <a:r>
              <a:rPr lang="en-US" b="1" dirty="0" smtClean="0"/>
              <a:t>Smithville Park  Industrial Village , </a:t>
            </a:r>
            <a:r>
              <a:rPr lang="en-US" b="1" dirty="0" err="1" smtClean="0"/>
              <a:t>Eastampton</a:t>
            </a:r>
            <a:r>
              <a:rPr lang="en-US" b="1" dirty="0" smtClean="0"/>
              <a:t> Township</a:t>
            </a:r>
          </a:p>
          <a:p>
            <a:endParaRPr lang="en-US" b="1" dirty="0" smtClean="0"/>
          </a:p>
          <a:p>
            <a:r>
              <a:rPr lang="en-US" b="1" dirty="0" smtClean="0"/>
              <a:t>15 interpretative signs – funded by grant</a:t>
            </a:r>
          </a:p>
          <a:p>
            <a:endParaRPr lang="en-US" b="1" dirty="0" smtClean="0"/>
          </a:p>
          <a:p>
            <a:r>
              <a:rPr lang="en-US" b="1" dirty="0" smtClean="0"/>
              <a:t>Design information available from Burlington County Parks Department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152400" y="304800"/>
            <a:ext cx="5892800" cy="4419600"/>
          </a:xfrm>
          <a:prstGeom prst="rect">
            <a:avLst/>
          </a:prstGeom>
          <a:noFill/>
          <a:ln w="9525">
            <a:noFill/>
            <a:miter lim="800000"/>
            <a:headEnd/>
            <a:tailEnd/>
          </a:ln>
        </p:spPr>
      </p:pic>
      <p:pic>
        <p:nvPicPr>
          <p:cNvPr id="7" name="Picture 1" descr="WHTElizWhite.jpg"/>
          <p:cNvPicPr>
            <a:picLocks noChangeAspect="1"/>
          </p:cNvPicPr>
          <p:nvPr/>
        </p:nvPicPr>
        <p:blipFill>
          <a:blip r:embed="rId3" cstate="print"/>
          <a:srcRect/>
          <a:stretch>
            <a:fillRect/>
          </a:stretch>
        </p:blipFill>
        <p:spPr bwMode="auto">
          <a:xfrm>
            <a:off x="304800" y="3810000"/>
            <a:ext cx="3810000" cy="2857500"/>
          </a:xfrm>
          <a:prstGeom prst="rect">
            <a:avLst/>
          </a:prstGeom>
          <a:noFill/>
          <a:ln w="9525">
            <a:noFill/>
            <a:miter lim="800000"/>
            <a:headEnd/>
            <a:tailEnd/>
          </a:ln>
        </p:spPr>
      </p:pic>
      <p:pic>
        <p:nvPicPr>
          <p:cNvPr id="8" name="Picture 1" descr="C:\Users\joseph\Pictures\2011-07-04\045.JPG"/>
          <p:cNvPicPr>
            <a:picLocks noChangeAspect="1" noChangeArrowheads="1"/>
          </p:cNvPicPr>
          <p:nvPr/>
        </p:nvPicPr>
        <p:blipFill>
          <a:blip r:embed="rId4" cstate="print"/>
          <a:srcRect/>
          <a:stretch>
            <a:fillRect/>
          </a:stretch>
        </p:blipFill>
        <p:spPr bwMode="auto">
          <a:xfrm>
            <a:off x="4724400" y="3352800"/>
            <a:ext cx="4114801" cy="3086302"/>
          </a:xfrm>
          <a:prstGeom prst="rect">
            <a:avLst/>
          </a:prstGeom>
          <a:noFill/>
        </p:spPr>
      </p:pic>
      <p:pic>
        <p:nvPicPr>
          <p:cNvPr id="9" name="Picture 4" descr="AgnesHeritage"/>
          <p:cNvPicPr>
            <a:picLocks noChangeAspect="1" noChangeArrowheads="1"/>
          </p:cNvPicPr>
          <p:nvPr/>
        </p:nvPicPr>
        <p:blipFill>
          <a:blip r:embed="rId5" cstate="print"/>
          <a:srcRect/>
          <a:stretch>
            <a:fillRect/>
          </a:stretch>
        </p:blipFill>
        <p:spPr bwMode="auto">
          <a:xfrm>
            <a:off x="4953000" y="152400"/>
            <a:ext cx="4027665" cy="2971801"/>
          </a:xfrm>
          <a:prstGeom prst="rect">
            <a:avLst/>
          </a:prstGeom>
          <a:noFill/>
          <a:ln w="9525">
            <a:noFill/>
            <a:miter lim="800000"/>
            <a:headEnd/>
            <a:tailEnd/>
          </a:ln>
        </p:spPr>
      </p:pic>
      <p:sp>
        <p:nvSpPr>
          <p:cNvPr id="10" name="TextBox 9"/>
          <p:cNvSpPr txBox="1"/>
          <p:nvPr/>
        </p:nvSpPr>
        <p:spPr>
          <a:xfrm>
            <a:off x="228600" y="152400"/>
            <a:ext cx="4648200" cy="1077218"/>
          </a:xfrm>
          <a:prstGeom prst="rect">
            <a:avLst/>
          </a:prstGeom>
          <a:solidFill>
            <a:srgbClr val="FFC000"/>
          </a:solidFill>
        </p:spPr>
        <p:txBody>
          <a:bodyPr wrap="square" rtlCol="0">
            <a:spAutoFit/>
          </a:bodyPr>
          <a:lstStyle/>
          <a:p>
            <a:pPr algn="ctr"/>
            <a:r>
              <a:rPr lang="en-US" dirty="0" smtClean="0"/>
              <a:t>Burlington County’s Women’s Heritage Trail Historical  Markers</a:t>
            </a:r>
          </a:p>
          <a:p>
            <a:pPr algn="ctr"/>
            <a:r>
              <a:rPr lang="en-US" sz="1400" dirty="0" smtClean="0"/>
              <a:t>NJ Dept. of Environmental Protection</a:t>
            </a:r>
          </a:p>
          <a:p>
            <a:pPr algn="ctr"/>
            <a:r>
              <a:rPr lang="en-US" sz="1400" dirty="0" smtClean="0"/>
              <a:t>Historic Preservation Office</a:t>
            </a:r>
            <a:endParaRPr lang="en-US" sz="1400" dirty="0"/>
          </a:p>
        </p:txBody>
      </p:sp>
      <p:sp>
        <p:nvSpPr>
          <p:cNvPr id="11" name="TextBox 10"/>
          <p:cNvSpPr txBox="1"/>
          <p:nvPr/>
        </p:nvSpPr>
        <p:spPr>
          <a:xfrm>
            <a:off x="5116690" y="3048000"/>
            <a:ext cx="3733800" cy="369332"/>
          </a:xfrm>
          <a:prstGeom prst="rect">
            <a:avLst/>
          </a:prstGeom>
          <a:solidFill>
            <a:srgbClr val="FFC000"/>
          </a:solidFill>
        </p:spPr>
        <p:txBody>
          <a:bodyPr wrap="square" rtlCol="0">
            <a:spAutoFit/>
          </a:bodyPr>
          <a:lstStyle/>
          <a:p>
            <a:r>
              <a:rPr lang="en-US" dirty="0" smtClean="0"/>
              <a:t>Agnes </a:t>
            </a:r>
            <a:r>
              <a:rPr lang="en-US" dirty="0" err="1" smtClean="0"/>
              <a:t>Gilkerson</a:t>
            </a:r>
            <a:r>
              <a:rPr lang="en-US" dirty="0" smtClean="0"/>
              <a:t> Smith - </a:t>
            </a:r>
            <a:r>
              <a:rPr lang="en-US" dirty="0" err="1" smtClean="0"/>
              <a:t>Eastampton</a:t>
            </a:r>
            <a:endParaRPr lang="en-US" dirty="0"/>
          </a:p>
        </p:txBody>
      </p:sp>
      <p:sp>
        <p:nvSpPr>
          <p:cNvPr id="14" name="TextBox 13"/>
          <p:cNvSpPr txBox="1"/>
          <p:nvPr/>
        </p:nvSpPr>
        <p:spPr>
          <a:xfrm>
            <a:off x="5715000" y="6248400"/>
            <a:ext cx="2743200" cy="369332"/>
          </a:xfrm>
          <a:prstGeom prst="rect">
            <a:avLst/>
          </a:prstGeom>
          <a:solidFill>
            <a:srgbClr val="FFC000"/>
          </a:solidFill>
        </p:spPr>
        <p:txBody>
          <a:bodyPr wrap="square" rtlCol="0">
            <a:spAutoFit/>
          </a:bodyPr>
          <a:lstStyle/>
          <a:p>
            <a:r>
              <a:rPr lang="en-US" dirty="0" smtClean="0"/>
              <a:t>Clara Barton, Bordentown</a:t>
            </a:r>
            <a:endParaRPr lang="en-US" dirty="0"/>
          </a:p>
        </p:txBody>
      </p:sp>
      <p:sp>
        <p:nvSpPr>
          <p:cNvPr id="17" name="TextBox 16"/>
          <p:cNvSpPr txBox="1"/>
          <p:nvPr/>
        </p:nvSpPr>
        <p:spPr>
          <a:xfrm>
            <a:off x="609600" y="6324600"/>
            <a:ext cx="3352800" cy="369332"/>
          </a:xfrm>
          <a:prstGeom prst="rect">
            <a:avLst/>
          </a:prstGeom>
          <a:solidFill>
            <a:srgbClr val="FFC000"/>
          </a:solidFill>
        </p:spPr>
        <p:txBody>
          <a:bodyPr wrap="square" rtlCol="0">
            <a:spAutoFit/>
          </a:bodyPr>
          <a:lstStyle/>
          <a:p>
            <a:r>
              <a:rPr lang="en-US" dirty="0" smtClean="0"/>
              <a:t>Elizabeth White, Pemberton Twp. </a:t>
            </a:r>
            <a:endParaRPr lang="en-US" dirty="0"/>
          </a:p>
        </p:txBody>
      </p:sp>
      <p:sp>
        <p:nvSpPr>
          <p:cNvPr id="18" name="TextBox 17"/>
          <p:cNvSpPr txBox="1"/>
          <p:nvPr/>
        </p:nvSpPr>
        <p:spPr>
          <a:xfrm>
            <a:off x="1905000" y="3505200"/>
            <a:ext cx="2590800" cy="369332"/>
          </a:xfrm>
          <a:prstGeom prst="rect">
            <a:avLst/>
          </a:prstGeom>
          <a:solidFill>
            <a:srgbClr val="FFC000"/>
          </a:solidFill>
        </p:spPr>
        <p:txBody>
          <a:bodyPr wrap="square" rtlCol="0">
            <a:spAutoFit/>
          </a:bodyPr>
          <a:lstStyle/>
          <a:p>
            <a:r>
              <a:rPr lang="en-US" dirty="0" smtClean="0"/>
              <a:t>Alice Paul, Mount Laurel</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2267" y="2819400"/>
            <a:ext cx="7086600" cy="2308324"/>
          </a:xfrm>
          <a:prstGeom prst="rect">
            <a:avLst/>
          </a:prstGeom>
          <a:blipFill>
            <a:blip r:embed="rId3" cstate="print"/>
            <a:tile tx="0" ty="0" sx="100000" sy="100000" flip="none" algn="tl"/>
          </a:blipFill>
        </p:spPr>
        <p:txBody>
          <a:bodyPr wrap="square" rtlCol="0">
            <a:spAutoFit/>
          </a:bodyPr>
          <a:lstStyle/>
          <a:p>
            <a:pPr algn="ctr"/>
            <a:r>
              <a:rPr lang="en-US" sz="7200" b="1" dirty="0" smtClean="0">
                <a:solidFill>
                  <a:schemeClr val="accent1">
                    <a:lumMod val="75000"/>
                  </a:schemeClr>
                </a:solidFill>
              </a:rPr>
              <a:t>TABERNACLE TOWNSHIP</a:t>
            </a:r>
            <a:endParaRPr lang="en-US" sz="7200" b="1" dirty="0">
              <a:solidFill>
                <a:schemeClr val="accent1">
                  <a:lumMod val="75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99392" y="609600"/>
            <a:ext cx="1809750" cy="180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58546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joseph\Pictures\Pictures\2011-03-23\015.JPG"/>
          <p:cNvPicPr/>
          <p:nvPr/>
        </p:nvPicPr>
        <p:blipFill>
          <a:blip r:embed="rId2" cstate="print"/>
          <a:srcRect/>
          <a:stretch>
            <a:fillRect/>
          </a:stretch>
        </p:blipFill>
        <p:spPr bwMode="auto">
          <a:xfrm>
            <a:off x="533400" y="381000"/>
            <a:ext cx="3276600" cy="2667000"/>
          </a:xfrm>
          <a:prstGeom prst="rect">
            <a:avLst/>
          </a:prstGeom>
          <a:noFill/>
          <a:ln w="9525">
            <a:noFill/>
            <a:miter lim="800000"/>
            <a:headEnd/>
            <a:tailEnd/>
          </a:ln>
        </p:spPr>
      </p:pic>
      <p:pic>
        <p:nvPicPr>
          <p:cNvPr id="3" name="Picture 2" descr="C:\Users\joseph\AppData\Local\Temp\TabernacleLogChurchSign-1.jpeg"/>
          <p:cNvPicPr/>
          <p:nvPr/>
        </p:nvPicPr>
        <p:blipFill>
          <a:blip r:embed="rId3" cstate="print"/>
          <a:srcRect/>
          <a:stretch>
            <a:fillRect/>
          </a:stretch>
        </p:blipFill>
        <p:spPr bwMode="auto">
          <a:xfrm>
            <a:off x="4724400" y="152400"/>
            <a:ext cx="3657600" cy="2895600"/>
          </a:xfrm>
          <a:prstGeom prst="rect">
            <a:avLst/>
          </a:prstGeom>
          <a:noFill/>
          <a:ln w="9525">
            <a:noFill/>
            <a:miter lim="800000"/>
            <a:headEnd/>
            <a:tailEnd/>
          </a:ln>
        </p:spPr>
      </p:pic>
      <p:sp>
        <p:nvSpPr>
          <p:cNvPr id="4" name="TextBox 3"/>
          <p:cNvSpPr txBox="1"/>
          <p:nvPr/>
        </p:nvSpPr>
        <p:spPr>
          <a:xfrm>
            <a:off x="381000" y="6084711"/>
            <a:ext cx="6629400" cy="646331"/>
          </a:xfrm>
          <a:prstGeom prst="rect">
            <a:avLst/>
          </a:prstGeom>
          <a:noFill/>
        </p:spPr>
        <p:txBody>
          <a:bodyPr wrap="square" rtlCol="0">
            <a:spAutoFit/>
          </a:bodyPr>
          <a:lstStyle/>
          <a:p>
            <a:r>
              <a:rPr lang="en-US" dirty="0" smtClean="0"/>
              <a:t>Tabernacle Historical Society, Dorothy Yates, President</a:t>
            </a:r>
          </a:p>
          <a:p>
            <a:r>
              <a:rPr lang="en-US" dirty="0" smtClean="0"/>
              <a:t>609-268-0664</a:t>
            </a:r>
            <a:endParaRPr lang="en-US" dirty="0"/>
          </a:p>
        </p:txBody>
      </p:sp>
      <p:pic>
        <p:nvPicPr>
          <p:cNvPr id="29698" name="Picture 2" descr="http://images1.snapfish.com/232323232%7Ffp%3A8%3A%3Enu%3D3235%3E4%3B4%3E74%3B%3EWSNRCG%3D3394577%3A94339nu0mrj"/>
          <p:cNvPicPr>
            <a:picLocks noChangeAspect="1" noChangeArrowheads="1"/>
          </p:cNvPicPr>
          <p:nvPr/>
        </p:nvPicPr>
        <p:blipFill>
          <a:blip r:embed="rId4" cstate="print"/>
          <a:srcRect/>
          <a:stretch>
            <a:fillRect/>
          </a:stretch>
        </p:blipFill>
        <p:spPr bwMode="auto">
          <a:xfrm>
            <a:off x="4191000" y="2514600"/>
            <a:ext cx="4571998" cy="3429000"/>
          </a:xfrm>
          <a:prstGeom prst="rect">
            <a:avLst/>
          </a:prstGeom>
          <a:noFill/>
        </p:spPr>
      </p:pic>
      <p:pic>
        <p:nvPicPr>
          <p:cNvPr id="1024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39611" y="3048000"/>
            <a:ext cx="3503789" cy="29081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33822" y="6096000"/>
            <a:ext cx="2181578" cy="584775"/>
          </a:xfrm>
          <a:prstGeom prst="rect">
            <a:avLst/>
          </a:prstGeom>
          <a:noFill/>
        </p:spPr>
        <p:txBody>
          <a:bodyPr wrap="square" rtlCol="0">
            <a:spAutoFit/>
          </a:bodyPr>
          <a:lstStyle/>
          <a:p>
            <a:r>
              <a:rPr lang="en-US" sz="3200" b="1" dirty="0" smtClean="0"/>
              <a:t>12 Markers</a:t>
            </a:r>
            <a:endParaRPr lang="en-US" sz="3200" b="1" dirty="0"/>
          </a:p>
        </p:txBody>
      </p:sp>
      <p:sp>
        <p:nvSpPr>
          <p:cNvPr id="8" name="Wave 7"/>
          <p:cNvSpPr/>
          <p:nvPr/>
        </p:nvSpPr>
        <p:spPr>
          <a:xfrm>
            <a:off x="3352800" y="2590800"/>
            <a:ext cx="762000" cy="3810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24 </a:t>
            </a:r>
            <a:r>
              <a:rPr lang="en-US" sz="1000" b="1" dirty="0" err="1" smtClean="0">
                <a:solidFill>
                  <a:schemeClr val="bg1">
                    <a:lumMod val="85000"/>
                  </a:schemeClr>
                </a:solidFill>
              </a:rPr>
              <a:t>wds</a:t>
            </a:r>
            <a:r>
              <a:rPr lang="en-US" dirty="0" smtClean="0"/>
              <a:t>.</a:t>
            </a:r>
            <a:endParaRPr lang="en-US" dirty="0"/>
          </a:p>
        </p:txBody>
      </p:sp>
      <p:sp>
        <p:nvSpPr>
          <p:cNvPr id="9" name="Wave 8"/>
          <p:cNvSpPr/>
          <p:nvPr/>
        </p:nvSpPr>
        <p:spPr>
          <a:xfrm>
            <a:off x="7543800" y="2209800"/>
            <a:ext cx="762000" cy="3810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24 </a:t>
            </a:r>
            <a:r>
              <a:rPr lang="en-US" sz="1000" b="1" dirty="0" err="1" smtClean="0">
                <a:solidFill>
                  <a:schemeClr val="bg1">
                    <a:lumMod val="85000"/>
                  </a:schemeClr>
                </a:solidFill>
              </a:rPr>
              <a:t>wds</a:t>
            </a:r>
            <a:r>
              <a:rPr lang="en-US" dirty="0" smtClean="0"/>
              <a:t>.</a:t>
            </a:r>
            <a:endParaRPr lang="en-US" dirty="0"/>
          </a:p>
        </p:txBody>
      </p:sp>
      <p:sp>
        <p:nvSpPr>
          <p:cNvPr id="10" name="Wave 9"/>
          <p:cNvSpPr/>
          <p:nvPr/>
        </p:nvSpPr>
        <p:spPr>
          <a:xfrm>
            <a:off x="7543800" y="5257800"/>
            <a:ext cx="762000" cy="3810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25 </a:t>
            </a:r>
            <a:r>
              <a:rPr lang="en-US" sz="1000" b="1" dirty="0" err="1" smtClean="0">
                <a:solidFill>
                  <a:schemeClr val="bg1">
                    <a:lumMod val="85000"/>
                  </a:schemeClr>
                </a:solidFill>
              </a:rPr>
              <a:t>wds</a:t>
            </a:r>
            <a:r>
              <a:rPr lang="en-US" dirty="0" smtClean="0"/>
              <a:t>.</a:t>
            </a:r>
            <a:endParaRPr lang="en-US" dirty="0"/>
          </a:p>
        </p:txBody>
      </p:sp>
      <p:sp>
        <p:nvSpPr>
          <p:cNvPr id="11" name="Wave 10"/>
          <p:cNvSpPr/>
          <p:nvPr/>
        </p:nvSpPr>
        <p:spPr>
          <a:xfrm>
            <a:off x="1066800" y="5334000"/>
            <a:ext cx="762000" cy="3810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22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08844"/>
            <a:ext cx="3810000" cy="3590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9200" y="3381023"/>
            <a:ext cx="365760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43400" y="194733"/>
            <a:ext cx="4191000" cy="3108543"/>
          </a:xfrm>
          <a:prstGeom prst="rect">
            <a:avLst/>
          </a:prstGeom>
        </p:spPr>
        <p:txBody>
          <a:bodyPr wrap="square">
            <a:spAutoFit/>
          </a:bodyPr>
          <a:lstStyle/>
          <a:p>
            <a:r>
              <a:rPr lang="en-US" sz="1400" dirty="0"/>
              <a:t>This home, which is now called the </a:t>
            </a:r>
            <a:r>
              <a:rPr lang="en-US" sz="1400" b="1" dirty="0"/>
              <a:t>Pepper House</a:t>
            </a:r>
            <a:r>
              <a:rPr lang="en-US" sz="1400" dirty="0"/>
              <a:t>, was once called the </a:t>
            </a:r>
            <a:r>
              <a:rPr lang="en-US" sz="1400" b="1" dirty="0"/>
              <a:t>Knight House</a:t>
            </a:r>
            <a:r>
              <a:rPr lang="en-US" sz="1400" dirty="0"/>
              <a:t>. It's first owner was </a:t>
            </a:r>
            <a:r>
              <a:rPr lang="en-US" sz="1400" b="1" dirty="0"/>
              <a:t>Gilbert W. Knight, a GAR veteran of the 23rd Regiment</a:t>
            </a:r>
            <a:r>
              <a:rPr lang="en-US" sz="1400" dirty="0"/>
              <a:t>, Burlington County. Knight also acted as the town's </a:t>
            </a:r>
            <a:r>
              <a:rPr lang="en-US" sz="1400" b="1" dirty="0"/>
              <a:t>blacksmith.</a:t>
            </a:r>
          </a:p>
          <a:p>
            <a:endParaRPr lang="en-US" sz="1400" dirty="0"/>
          </a:p>
          <a:p>
            <a:r>
              <a:rPr lang="en-US" sz="1400" dirty="0"/>
              <a:t>After Knight, Sam and Clara Scott were the owners. The Scotts had an ice cream shop near the house, and at one time, a filling station. The, Arthur "Skimmer" and Clara Pepper became the </a:t>
            </a:r>
            <a:r>
              <a:rPr lang="en-US" sz="1400" dirty="0" err="1" smtClean="0"/>
              <a:t>owners,and</a:t>
            </a:r>
            <a:r>
              <a:rPr lang="en-US" sz="1400" dirty="0" smtClean="0"/>
              <a:t> </a:t>
            </a:r>
            <a:r>
              <a:rPr lang="en-US" sz="1400" dirty="0"/>
              <a:t>were the last inhabitants of this quaint home.</a:t>
            </a:r>
          </a:p>
          <a:p>
            <a:endParaRPr lang="en-US" sz="1400" dirty="0"/>
          </a:p>
          <a:p>
            <a:r>
              <a:rPr lang="en-US" sz="1400" dirty="0"/>
              <a:t>The Tabernacle Historical Society has restored this building to it's original charm, as Knight had built it.</a:t>
            </a:r>
          </a:p>
        </p:txBody>
      </p:sp>
      <p:pic>
        <p:nvPicPr>
          <p:cNvPr id="922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10200" y="3309978"/>
            <a:ext cx="3505200" cy="3040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Wave 5"/>
          <p:cNvSpPr/>
          <p:nvPr/>
        </p:nvSpPr>
        <p:spPr>
          <a:xfrm>
            <a:off x="8001000" y="5867400"/>
            <a:ext cx="838200" cy="304800"/>
          </a:xfrm>
          <a:prstGeom prst="wave">
            <a:avLst>
              <a:gd name="adj1" fmla="val 12500"/>
              <a:gd name="adj2" fmla="val -571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23 </a:t>
            </a:r>
            <a:r>
              <a:rPr lang="en-US" sz="1000" b="1" dirty="0" err="1" smtClean="0">
                <a:solidFill>
                  <a:schemeClr val="bg1">
                    <a:lumMod val="85000"/>
                  </a:schemeClr>
                </a:solidFill>
              </a:rPr>
              <a:t>wds</a:t>
            </a:r>
            <a:r>
              <a:rPr lang="en-US" dirty="0" smtClean="0"/>
              <a:t>.</a:t>
            </a:r>
            <a:endParaRPr lang="en-US" dirty="0"/>
          </a:p>
        </p:txBody>
      </p:sp>
    </p:spTree>
    <p:extLst>
      <p:ext uri="{BB962C8B-B14F-4D97-AF65-F5344CB8AC3E}">
        <p14:creationId xmlns="" xmlns:p14="http://schemas.microsoft.com/office/powerpoint/2010/main" val="82147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rot="20934345">
            <a:off x="2694212" y="1236357"/>
            <a:ext cx="1962150" cy="20574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rot="549229">
            <a:off x="268450" y="1148906"/>
            <a:ext cx="2161511" cy="213989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28600" y="3962400"/>
            <a:ext cx="3957251" cy="16002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876800" y="1079722"/>
            <a:ext cx="1600200" cy="2130203"/>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rot="735478">
            <a:off x="6624605" y="1022873"/>
            <a:ext cx="2066925" cy="3048000"/>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4495800" y="3581400"/>
            <a:ext cx="1590675" cy="2085975"/>
          </a:xfrm>
          <a:prstGeom prst="rect">
            <a:avLst/>
          </a:prstGeom>
          <a:noFill/>
          <a:ln w="9525">
            <a:noFill/>
            <a:miter lim="800000"/>
            <a:headEnd/>
            <a:tailEnd/>
          </a:ln>
        </p:spPr>
      </p:pic>
      <p:pic>
        <p:nvPicPr>
          <p:cNvPr id="2055" name="Picture 7"/>
          <p:cNvPicPr>
            <a:picLocks noChangeAspect="1" noChangeArrowheads="1"/>
          </p:cNvPicPr>
          <p:nvPr/>
        </p:nvPicPr>
        <p:blipFill>
          <a:blip r:embed="rId8" cstate="print"/>
          <a:srcRect/>
          <a:stretch>
            <a:fillRect/>
          </a:stretch>
        </p:blipFill>
        <p:spPr bwMode="auto">
          <a:xfrm rot="20874256">
            <a:off x="6705600" y="4495800"/>
            <a:ext cx="2124075" cy="1590675"/>
          </a:xfrm>
          <a:prstGeom prst="rect">
            <a:avLst/>
          </a:prstGeom>
          <a:noFill/>
          <a:ln w="9525">
            <a:noFill/>
            <a:miter lim="800000"/>
            <a:headEnd/>
            <a:tailEnd/>
          </a:ln>
        </p:spPr>
      </p:pic>
      <p:sp>
        <p:nvSpPr>
          <p:cNvPr id="10" name="Rectangle 9"/>
          <p:cNvSpPr/>
          <p:nvPr/>
        </p:nvSpPr>
        <p:spPr>
          <a:xfrm>
            <a:off x="457200" y="152400"/>
            <a:ext cx="7934288" cy="646331"/>
          </a:xfrm>
          <a:prstGeom prst="rect">
            <a:avLst/>
          </a:prstGeom>
        </p:spPr>
        <p:txBody>
          <a:bodyPr wrap="none">
            <a:spAutoFit/>
          </a:bodyPr>
          <a:lstStyle/>
          <a:p>
            <a:r>
              <a:rPr lang="en-US" sz="3600" b="1" dirty="0" smtClean="0">
                <a:solidFill>
                  <a:srgbClr val="FF0000"/>
                </a:solidFill>
              </a:rPr>
              <a:t>Arts in the Park Festival Returns Sept. 23</a:t>
            </a:r>
            <a:endParaRPr lang="en-US" sz="3600" dirty="0">
              <a:solidFill>
                <a:srgbClr val="FF0000"/>
              </a:solidFill>
            </a:endParaRPr>
          </a:p>
        </p:txBody>
      </p:sp>
      <p:sp>
        <p:nvSpPr>
          <p:cNvPr id="11" name="TextBox 10"/>
          <p:cNvSpPr txBox="1"/>
          <p:nvPr/>
        </p:nvSpPr>
        <p:spPr>
          <a:xfrm>
            <a:off x="762000" y="5867400"/>
            <a:ext cx="5562600" cy="954107"/>
          </a:xfrm>
          <a:prstGeom prst="rect">
            <a:avLst/>
          </a:prstGeom>
          <a:noFill/>
        </p:spPr>
        <p:txBody>
          <a:bodyPr wrap="square" rtlCol="0">
            <a:spAutoFit/>
          </a:bodyPr>
          <a:lstStyle/>
          <a:p>
            <a:pPr algn="ctr"/>
            <a:r>
              <a:rPr lang="en-US" sz="2800" b="1" dirty="0" smtClean="0">
                <a:solidFill>
                  <a:srgbClr val="FFFF00"/>
                </a:solidFill>
              </a:rPr>
              <a:t>Sunday, 10:30 a.m. until 4:00 p.m.</a:t>
            </a:r>
          </a:p>
          <a:p>
            <a:pPr algn="ctr"/>
            <a:r>
              <a:rPr lang="en-US" sz="2800" b="1" dirty="0" smtClean="0">
                <a:solidFill>
                  <a:srgbClr val="FFFF00"/>
                </a:solidFill>
              </a:rPr>
              <a:t>Historic Smithville Park, </a:t>
            </a:r>
            <a:r>
              <a:rPr lang="en-US" sz="2800" b="1" dirty="0" err="1" smtClean="0">
                <a:solidFill>
                  <a:srgbClr val="FFFF00"/>
                </a:solidFill>
              </a:rPr>
              <a:t>Eastampton</a:t>
            </a:r>
            <a:endParaRPr lang="en-US" sz="2800" b="1" dirty="0">
              <a:solidFill>
                <a:srgbClr val="FF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264054"/>
            <a:ext cx="3292475" cy="220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19400" y="264054"/>
            <a:ext cx="3810000" cy="2554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2552700"/>
            <a:ext cx="2609850" cy="175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0133" y="4186088"/>
            <a:ext cx="3589867" cy="24052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779889" y="2667000"/>
            <a:ext cx="3245087" cy="2433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415843" y="4305300"/>
            <a:ext cx="3523397" cy="23606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Wave 7"/>
          <p:cNvSpPr/>
          <p:nvPr/>
        </p:nvSpPr>
        <p:spPr>
          <a:xfrm>
            <a:off x="2514600" y="2362200"/>
            <a:ext cx="762000" cy="3810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23 </a:t>
            </a:r>
            <a:r>
              <a:rPr lang="en-US" sz="1000" b="1" dirty="0" err="1" smtClean="0">
                <a:solidFill>
                  <a:schemeClr val="bg1">
                    <a:lumMod val="85000"/>
                  </a:schemeClr>
                </a:solidFill>
              </a:rPr>
              <a:t>wds</a:t>
            </a:r>
            <a:r>
              <a:rPr lang="en-US" dirty="0" smtClean="0"/>
              <a:t>.</a:t>
            </a:r>
            <a:endParaRPr lang="en-US" dirty="0"/>
          </a:p>
        </p:txBody>
      </p:sp>
      <p:sp>
        <p:nvSpPr>
          <p:cNvPr id="9" name="Wave 8"/>
          <p:cNvSpPr/>
          <p:nvPr/>
        </p:nvSpPr>
        <p:spPr>
          <a:xfrm>
            <a:off x="1981200" y="6019800"/>
            <a:ext cx="762000" cy="381000"/>
          </a:xfrm>
          <a:prstGeom prst="wave">
            <a:avLst>
              <a:gd name="adj1" fmla="val 12500"/>
              <a:gd name="adj2" fmla="val 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22 </a:t>
            </a:r>
            <a:r>
              <a:rPr lang="en-US" sz="1000" b="1" dirty="0" err="1" smtClean="0">
                <a:solidFill>
                  <a:schemeClr val="bg1">
                    <a:lumMod val="85000"/>
                  </a:schemeClr>
                </a:solidFill>
              </a:rPr>
              <a:t>wds</a:t>
            </a:r>
            <a:r>
              <a:rPr lang="en-US" dirty="0" smtClean="0"/>
              <a:t>.</a:t>
            </a:r>
            <a:endParaRPr lang="en-US" dirty="0"/>
          </a:p>
        </p:txBody>
      </p:sp>
      <p:sp>
        <p:nvSpPr>
          <p:cNvPr id="10" name="Wave 9"/>
          <p:cNvSpPr/>
          <p:nvPr/>
        </p:nvSpPr>
        <p:spPr>
          <a:xfrm>
            <a:off x="381000" y="3733800"/>
            <a:ext cx="762000" cy="3810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19 </a:t>
            </a:r>
            <a:r>
              <a:rPr lang="en-US" sz="1000" b="1" dirty="0" err="1" smtClean="0">
                <a:solidFill>
                  <a:schemeClr val="bg1">
                    <a:lumMod val="85000"/>
                  </a:schemeClr>
                </a:solidFill>
              </a:rPr>
              <a:t>wds</a:t>
            </a:r>
            <a:r>
              <a:rPr lang="en-US" dirty="0" smtClean="0"/>
              <a:t>.</a:t>
            </a:r>
            <a:endParaRPr lang="en-US" dirty="0"/>
          </a:p>
        </p:txBody>
      </p:sp>
      <p:sp>
        <p:nvSpPr>
          <p:cNvPr id="11" name="Wave 10"/>
          <p:cNvSpPr/>
          <p:nvPr/>
        </p:nvSpPr>
        <p:spPr>
          <a:xfrm>
            <a:off x="8153400" y="6172200"/>
            <a:ext cx="762000" cy="3810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30 </a:t>
            </a:r>
            <a:r>
              <a:rPr lang="en-US" sz="1000" b="1" dirty="0" err="1" smtClean="0">
                <a:solidFill>
                  <a:schemeClr val="bg1">
                    <a:lumMod val="85000"/>
                  </a:schemeClr>
                </a:solidFill>
              </a:rPr>
              <a:t>wds</a:t>
            </a:r>
            <a:r>
              <a:rPr lang="en-US" dirty="0" smtClean="0"/>
              <a:t>.</a:t>
            </a:r>
            <a:endParaRPr lang="en-US" dirty="0"/>
          </a:p>
        </p:txBody>
      </p:sp>
      <p:sp>
        <p:nvSpPr>
          <p:cNvPr id="12" name="Wave 11"/>
          <p:cNvSpPr/>
          <p:nvPr/>
        </p:nvSpPr>
        <p:spPr>
          <a:xfrm>
            <a:off x="4191000" y="4876800"/>
            <a:ext cx="762000" cy="3810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22 </a:t>
            </a:r>
            <a:r>
              <a:rPr lang="en-US" sz="1000" b="1" dirty="0" err="1" smtClean="0">
                <a:solidFill>
                  <a:schemeClr val="bg1">
                    <a:lumMod val="85000"/>
                  </a:schemeClr>
                </a:solidFill>
              </a:rPr>
              <a:t>wds</a:t>
            </a:r>
            <a:r>
              <a:rPr lang="en-US" dirty="0" smtClean="0"/>
              <a:t>.</a:t>
            </a:r>
            <a:endParaRPr lang="en-US" dirty="0"/>
          </a:p>
        </p:txBody>
      </p:sp>
    </p:spTree>
    <p:extLst>
      <p:ext uri="{BB962C8B-B14F-4D97-AF65-F5344CB8AC3E}">
        <p14:creationId xmlns="" xmlns:p14="http://schemas.microsoft.com/office/powerpoint/2010/main" val="3641191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0" y="1305342"/>
            <a:ext cx="4572000" cy="4247317"/>
          </a:xfrm>
          <a:prstGeom prst="rect">
            <a:avLst/>
          </a:prstGeom>
          <a:solidFill>
            <a:schemeClr val="accent2">
              <a:lumMod val="60000"/>
              <a:lumOff val="40000"/>
            </a:schemeClr>
          </a:solidFill>
        </p:spPr>
        <p:txBody>
          <a:bodyPr>
            <a:spAutoFit/>
          </a:bodyPr>
          <a:lstStyle/>
          <a:p>
            <a:r>
              <a:rPr lang="en-US" b="1" dirty="0" smtClean="0"/>
              <a:t>Vendor used by Tabernacle Historical Society</a:t>
            </a:r>
          </a:p>
          <a:p>
            <a:endParaRPr lang="en-US" b="1" dirty="0" smtClean="0"/>
          </a:p>
          <a:p>
            <a:r>
              <a:rPr lang="en-US" dirty="0" smtClean="0"/>
              <a:t>Garden State Highway Products. </a:t>
            </a:r>
          </a:p>
          <a:p>
            <a:r>
              <a:rPr lang="en-US" dirty="0" smtClean="0"/>
              <a:t>1740 E. Oak Rd., Vineland, NJ 08061  </a:t>
            </a:r>
          </a:p>
          <a:p>
            <a:r>
              <a:rPr lang="en-US" dirty="0" smtClean="0"/>
              <a:t>General phone # 856-692-7572  </a:t>
            </a:r>
          </a:p>
          <a:p>
            <a:r>
              <a:rPr lang="en-US" dirty="0" smtClean="0"/>
              <a:t>Frank </a:t>
            </a:r>
            <a:r>
              <a:rPr lang="en-US" dirty="0" err="1" smtClean="0"/>
              <a:t>Kates</a:t>
            </a:r>
            <a:r>
              <a:rPr lang="en-US" dirty="0" smtClean="0"/>
              <a:t> (sales) -  cell phone: 609-381-2846</a:t>
            </a:r>
          </a:p>
          <a:p>
            <a:r>
              <a:rPr lang="en-US" dirty="0" smtClean="0"/>
              <a:t>e-mail: Frank@GardenStateHwy.com.</a:t>
            </a:r>
          </a:p>
          <a:p>
            <a:endParaRPr lang="en-US" dirty="0" smtClean="0"/>
          </a:p>
          <a:p>
            <a:r>
              <a:rPr lang="en-US" dirty="0" smtClean="0"/>
              <a:t>Their prices seem somewhat comparable to </a:t>
            </a:r>
            <a:r>
              <a:rPr lang="en-US" dirty="0" err="1" smtClean="0"/>
              <a:t>Deptcor</a:t>
            </a:r>
            <a:r>
              <a:rPr lang="en-US" dirty="0" smtClean="0"/>
              <a:t>: - </a:t>
            </a:r>
          </a:p>
          <a:p>
            <a:r>
              <a:rPr lang="en-US" dirty="0" smtClean="0"/>
              <a:t>24 x 30 plain rectangular $ 55.00.  Special - $75 - $100 each.</a:t>
            </a:r>
          </a:p>
          <a:p>
            <a:r>
              <a:rPr lang="en-US" dirty="0" smtClean="0"/>
              <a:t>post - green - $2.00 per ft.    Galvanized $3.00 per ft.</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457200"/>
            <a:ext cx="3810000" cy="1895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05400" y="228600"/>
            <a:ext cx="3810000" cy="3562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62200" y="3276599"/>
            <a:ext cx="3657600" cy="2894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Wave 4"/>
          <p:cNvSpPr/>
          <p:nvPr/>
        </p:nvSpPr>
        <p:spPr>
          <a:xfrm>
            <a:off x="7620000" y="30480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21 </a:t>
            </a:r>
            <a:r>
              <a:rPr lang="en-US" sz="1000" b="1" dirty="0" err="1" smtClean="0">
                <a:solidFill>
                  <a:schemeClr val="bg1">
                    <a:lumMod val="85000"/>
                  </a:schemeClr>
                </a:solidFill>
              </a:rPr>
              <a:t>wds</a:t>
            </a:r>
            <a:r>
              <a:rPr lang="en-US" dirty="0" smtClean="0"/>
              <a:t>.</a:t>
            </a:r>
            <a:endParaRPr lang="en-US" dirty="0"/>
          </a:p>
        </p:txBody>
      </p:sp>
    </p:spTree>
    <p:extLst>
      <p:ext uri="{BB962C8B-B14F-4D97-AF65-F5344CB8AC3E}">
        <p14:creationId xmlns="" xmlns:p14="http://schemas.microsoft.com/office/powerpoint/2010/main" val="2540255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923905"/>
            <a:ext cx="7543800" cy="2585323"/>
          </a:xfrm>
          <a:prstGeom prst="rect">
            <a:avLst/>
          </a:prstGeom>
          <a:blipFill>
            <a:blip r:embed="rId2" cstate="print"/>
            <a:tile tx="0" ty="0" sx="100000" sy="100000" flip="none" algn="tl"/>
          </a:blipFill>
        </p:spPr>
        <p:txBody>
          <a:bodyPr wrap="square" rtlCol="0">
            <a:spAutoFit/>
          </a:bodyPr>
          <a:lstStyle/>
          <a:p>
            <a:pPr algn="ctr"/>
            <a:r>
              <a:rPr lang="en-US" sz="5400" b="1" dirty="0" smtClean="0">
                <a:solidFill>
                  <a:schemeClr val="accent6">
                    <a:lumMod val="40000"/>
                    <a:lumOff val="60000"/>
                  </a:schemeClr>
                </a:solidFill>
              </a:rPr>
              <a:t>INDIAN MILLS HISTORICAL SOCIETY</a:t>
            </a:r>
          </a:p>
          <a:p>
            <a:pPr algn="ctr"/>
            <a:r>
              <a:rPr lang="en-US" sz="5400" b="1" dirty="0" smtClean="0">
                <a:solidFill>
                  <a:schemeClr val="accent6">
                    <a:lumMod val="40000"/>
                    <a:lumOff val="60000"/>
                  </a:schemeClr>
                </a:solidFill>
              </a:rPr>
              <a:t>SHAMONG TOWNSHIP</a:t>
            </a:r>
            <a:endParaRPr lang="en-US" sz="5400" b="1" dirty="0">
              <a:solidFill>
                <a:schemeClr val="accent6">
                  <a:lumMod val="40000"/>
                  <a:lumOff val="60000"/>
                </a:schemeClr>
              </a:solidFill>
            </a:endParaRP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5200" y="457200"/>
            <a:ext cx="2209800"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00406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791200"/>
            <a:ext cx="5105400" cy="923330"/>
          </a:xfrm>
          <a:prstGeom prst="rect">
            <a:avLst/>
          </a:prstGeom>
          <a:noFill/>
        </p:spPr>
        <p:txBody>
          <a:bodyPr wrap="square" rtlCol="0">
            <a:spAutoFit/>
          </a:bodyPr>
          <a:lstStyle/>
          <a:p>
            <a:r>
              <a:rPr lang="en-US" b="1" dirty="0" smtClean="0"/>
              <a:t>Indian Mills Historical Society, </a:t>
            </a:r>
            <a:r>
              <a:rPr lang="en-US" b="1" dirty="0" err="1" smtClean="0"/>
              <a:t>Shamong</a:t>
            </a:r>
            <a:endParaRPr lang="en-US" b="1" dirty="0" smtClean="0"/>
          </a:p>
          <a:p>
            <a:r>
              <a:rPr lang="en-US" b="1" dirty="0" smtClean="0"/>
              <a:t>Joseph Reinhart, President – 609-351-0073</a:t>
            </a:r>
          </a:p>
          <a:p>
            <a:r>
              <a:rPr lang="en-US" b="1" dirty="0" smtClean="0"/>
              <a:t>Marie </a:t>
            </a:r>
            <a:r>
              <a:rPr lang="en-US" b="1" dirty="0" err="1" smtClean="0"/>
              <a:t>Kulshinsky</a:t>
            </a:r>
            <a:r>
              <a:rPr lang="en-US" b="1" dirty="0" smtClean="0"/>
              <a:t> – 609-760-1544</a:t>
            </a:r>
          </a:p>
        </p:txBody>
      </p:sp>
      <p:pic>
        <p:nvPicPr>
          <p:cNvPr id="28674" name="Picture 2" descr="http://images1.snapfish.com/232323232%7Ffp8%3B9%3Enu%3D3235%3E4%3B4%3E74%3B%3EWSNRCG%3D32686%3A3299339nu0mrj"/>
          <p:cNvPicPr>
            <a:picLocks noChangeAspect="1" noChangeArrowheads="1"/>
          </p:cNvPicPr>
          <p:nvPr/>
        </p:nvPicPr>
        <p:blipFill>
          <a:blip r:embed="rId2" cstate="print"/>
          <a:srcRect/>
          <a:stretch>
            <a:fillRect/>
          </a:stretch>
        </p:blipFill>
        <p:spPr bwMode="auto">
          <a:xfrm>
            <a:off x="4267200" y="152400"/>
            <a:ext cx="4571999" cy="3429000"/>
          </a:xfrm>
          <a:prstGeom prst="rect">
            <a:avLst/>
          </a:prstGeom>
          <a:noFill/>
        </p:spPr>
      </p:pic>
      <p:pic>
        <p:nvPicPr>
          <p:cNvPr id="28676" name="Picture 4" descr="http://images1.snapfish.com/232323232%7Ffp8%3B3%3Enu%3D3235%3E4%3B4%3E74%3B%3EWSNRCG%3D32686%3A32%3A6339nu0mrj"/>
          <p:cNvPicPr>
            <a:picLocks noChangeAspect="1" noChangeArrowheads="1"/>
          </p:cNvPicPr>
          <p:nvPr/>
        </p:nvPicPr>
        <p:blipFill>
          <a:blip r:embed="rId3" cstate="print"/>
          <a:srcRect/>
          <a:stretch>
            <a:fillRect/>
          </a:stretch>
        </p:blipFill>
        <p:spPr bwMode="auto">
          <a:xfrm>
            <a:off x="304800" y="152400"/>
            <a:ext cx="4165599" cy="3124200"/>
          </a:xfrm>
          <a:prstGeom prst="rect">
            <a:avLst/>
          </a:prstGeom>
          <a:noFill/>
        </p:spPr>
      </p:pic>
      <p:pic>
        <p:nvPicPr>
          <p:cNvPr id="7" name="Picture 2" descr="http://images1.snapfish.com/232323232%7Ffp8%3B8%3Enu%3D3235%3E4%3B4%3E74%3B%3EWSNRCG%3D32686%3A32%3B4339nu0mrj"/>
          <p:cNvPicPr>
            <a:picLocks noChangeAspect="1" noChangeArrowheads="1"/>
          </p:cNvPicPr>
          <p:nvPr/>
        </p:nvPicPr>
        <p:blipFill>
          <a:blip r:embed="rId4" cstate="print"/>
          <a:srcRect/>
          <a:stretch>
            <a:fillRect/>
          </a:stretch>
        </p:blipFill>
        <p:spPr bwMode="auto">
          <a:xfrm>
            <a:off x="5029200" y="3581400"/>
            <a:ext cx="3784600" cy="2838451"/>
          </a:xfrm>
          <a:prstGeom prst="rect">
            <a:avLst/>
          </a:prstGeom>
          <a:noFill/>
        </p:spPr>
      </p:pic>
      <p:pic>
        <p:nvPicPr>
          <p:cNvPr id="512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17046" y="3200400"/>
            <a:ext cx="3353353" cy="25117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Wave 7"/>
          <p:cNvSpPr/>
          <p:nvPr/>
        </p:nvSpPr>
        <p:spPr>
          <a:xfrm>
            <a:off x="7620000" y="3048000"/>
            <a:ext cx="762000" cy="381000"/>
          </a:xfrm>
          <a:prstGeom prst="wav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20 </a:t>
            </a:r>
            <a:r>
              <a:rPr lang="en-US" sz="1000" b="1" dirty="0" err="1" smtClean="0">
                <a:solidFill>
                  <a:schemeClr val="bg1">
                    <a:lumMod val="85000"/>
                  </a:schemeClr>
                </a:solidFill>
              </a:rPr>
              <a:t>wds</a:t>
            </a:r>
            <a:r>
              <a:rPr lang="en-US" dirty="0" smtClean="0"/>
              <a:t>.</a:t>
            </a:r>
            <a:endParaRPr lang="en-US" dirty="0"/>
          </a:p>
        </p:txBody>
      </p:sp>
      <p:sp>
        <p:nvSpPr>
          <p:cNvPr id="9" name="Wave 8"/>
          <p:cNvSpPr/>
          <p:nvPr/>
        </p:nvSpPr>
        <p:spPr>
          <a:xfrm>
            <a:off x="3505200" y="2667000"/>
            <a:ext cx="762000" cy="381000"/>
          </a:xfrm>
          <a:prstGeom prst="wav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29 </a:t>
            </a:r>
            <a:r>
              <a:rPr lang="en-US" sz="1000" b="1" dirty="0" err="1" smtClean="0">
                <a:solidFill>
                  <a:schemeClr val="bg1">
                    <a:lumMod val="85000"/>
                  </a:schemeClr>
                </a:solidFill>
              </a:rPr>
              <a:t>wds</a:t>
            </a:r>
            <a:r>
              <a:rPr lang="en-US" dirty="0" smtClean="0"/>
              <a:t>.</a:t>
            </a:r>
            <a:endParaRPr lang="en-US" dirty="0"/>
          </a:p>
        </p:txBody>
      </p:sp>
      <p:sp>
        <p:nvSpPr>
          <p:cNvPr id="10" name="Wave 9"/>
          <p:cNvSpPr/>
          <p:nvPr/>
        </p:nvSpPr>
        <p:spPr>
          <a:xfrm>
            <a:off x="3962400" y="5181600"/>
            <a:ext cx="762000" cy="381000"/>
          </a:xfrm>
          <a:prstGeom prst="wav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23 </a:t>
            </a:r>
            <a:r>
              <a:rPr lang="en-US" sz="1100" dirty="0" err="1" smtClean="0"/>
              <a:t>wds</a:t>
            </a:r>
            <a:r>
              <a:rPr lang="en-US" sz="1200" dirty="0" smtClean="0"/>
              <a:t>.</a:t>
            </a:r>
            <a:endParaRPr lang="en-US" sz="1200" dirty="0"/>
          </a:p>
        </p:txBody>
      </p:sp>
      <p:sp>
        <p:nvSpPr>
          <p:cNvPr id="11" name="Wave 10"/>
          <p:cNvSpPr/>
          <p:nvPr/>
        </p:nvSpPr>
        <p:spPr>
          <a:xfrm>
            <a:off x="8001000" y="6096000"/>
            <a:ext cx="762000" cy="381000"/>
          </a:xfrm>
          <a:prstGeom prst="wav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21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3153659"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7999" y="146756"/>
            <a:ext cx="3212059" cy="24059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400" y="2527300"/>
            <a:ext cx="3153659" cy="23652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67400" y="152400"/>
            <a:ext cx="3200400" cy="2400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741964" y="2558344"/>
            <a:ext cx="3119792" cy="23398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861757" y="2552699"/>
            <a:ext cx="3206044" cy="24045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29189" y="4738511"/>
            <a:ext cx="2807521" cy="1886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76978" y="5181600"/>
            <a:ext cx="4953000" cy="769441"/>
          </a:xfrm>
          <a:prstGeom prst="rect">
            <a:avLst/>
          </a:prstGeom>
          <a:noFill/>
        </p:spPr>
        <p:txBody>
          <a:bodyPr wrap="square" rtlCol="0">
            <a:spAutoFit/>
          </a:bodyPr>
          <a:lstStyle/>
          <a:p>
            <a:r>
              <a:rPr lang="en-US" sz="4400" b="1" dirty="0" smtClean="0"/>
              <a:t>12 Recent Markers</a:t>
            </a:r>
            <a:endParaRPr lang="en-US" sz="4400" b="1" dirty="0"/>
          </a:p>
        </p:txBody>
      </p:sp>
      <p:sp>
        <p:nvSpPr>
          <p:cNvPr id="3" name="TextBox 2"/>
          <p:cNvSpPr txBox="1"/>
          <p:nvPr/>
        </p:nvSpPr>
        <p:spPr>
          <a:xfrm>
            <a:off x="4415367" y="6099123"/>
            <a:ext cx="3076222" cy="523220"/>
          </a:xfrm>
          <a:prstGeom prst="rect">
            <a:avLst/>
          </a:prstGeom>
          <a:noFill/>
        </p:spPr>
        <p:txBody>
          <a:bodyPr wrap="square" rtlCol="0">
            <a:spAutoFit/>
          </a:bodyPr>
          <a:lstStyle/>
          <a:p>
            <a:r>
              <a:rPr lang="en-US" sz="2800" b="1" dirty="0" smtClean="0"/>
              <a:t>7 Vintage Markers</a:t>
            </a:r>
            <a:endParaRPr lang="en-US" sz="2800" b="1" dirty="0"/>
          </a:p>
        </p:txBody>
      </p:sp>
      <p:sp>
        <p:nvSpPr>
          <p:cNvPr id="11" name="Wave 10"/>
          <p:cNvSpPr/>
          <p:nvPr/>
        </p:nvSpPr>
        <p:spPr>
          <a:xfrm>
            <a:off x="8153400" y="4724400"/>
            <a:ext cx="762000" cy="381000"/>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23 </a:t>
            </a:r>
            <a:r>
              <a:rPr lang="en-US" sz="1000" b="1" dirty="0" err="1" smtClean="0">
                <a:solidFill>
                  <a:schemeClr val="bg1">
                    <a:lumMod val="85000"/>
                  </a:schemeClr>
                </a:solidFill>
              </a:rPr>
              <a:t>wds</a:t>
            </a:r>
            <a:r>
              <a:rPr lang="en-US" dirty="0" smtClean="0"/>
              <a:t>.</a:t>
            </a:r>
            <a:endParaRPr lang="en-US" dirty="0"/>
          </a:p>
        </p:txBody>
      </p:sp>
      <p:sp>
        <p:nvSpPr>
          <p:cNvPr id="12" name="Wave 11"/>
          <p:cNvSpPr/>
          <p:nvPr/>
        </p:nvSpPr>
        <p:spPr>
          <a:xfrm>
            <a:off x="4876800" y="4724400"/>
            <a:ext cx="762000" cy="381000"/>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18 </a:t>
            </a:r>
            <a:r>
              <a:rPr lang="en-US" sz="1000" b="1" dirty="0" err="1" smtClean="0">
                <a:solidFill>
                  <a:schemeClr val="bg1">
                    <a:lumMod val="85000"/>
                  </a:schemeClr>
                </a:solidFill>
              </a:rPr>
              <a:t>wds</a:t>
            </a:r>
            <a:r>
              <a:rPr lang="en-US" dirty="0" smtClean="0"/>
              <a:t>.</a:t>
            </a:r>
            <a:endParaRPr lang="en-US" dirty="0"/>
          </a:p>
        </p:txBody>
      </p:sp>
      <p:sp>
        <p:nvSpPr>
          <p:cNvPr id="13" name="Wave 12"/>
          <p:cNvSpPr/>
          <p:nvPr/>
        </p:nvSpPr>
        <p:spPr>
          <a:xfrm>
            <a:off x="2514600" y="2209800"/>
            <a:ext cx="762000" cy="381000"/>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27 </a:t>
            </a:r>
            <a:r>
              <a:rPr lang="en-US" sz="1000" b="1" dirty="0" err="1" smtClean="0">
                <a:solidFill>
                  <a:schemeClr val="bg1">
                    <a:lumMod val="85000"/>
                  </a:schemeClr>
                </a:solidFill>
              </a:rPr>
              <a:t>wds</a:t>
            </a:r>
            <a:r>
              <a:rPr lang="en-US" dirty="0" smtClean="0"/>
              <a:t>.</a:t>
            </a:r>
            <a:endParaRPr lang="en-US" dirty="0"/>
          </a:p>
        </p:txBody>
      </p:sp>
      <p:sp>
        <p:nvSpPr>
          <p:cNvPr id="14" name="Wave 13"/>
          <p:cNvSpPr/>
          <p:nvPr/>
        </p:nvSpPr>
        <p:spPr>
          <a:xfrm>
            <a:off x="8153400" y="2057400"/>
            <a:ext cx="762000" cy="381000"/>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30 </a:t>
            </a:r>
            <a:r>
              <a:rPr lang="en-US" sz="1000" b="1" dirty="0" err="1" smtClean="0">
                <a:solidFill>
                  <a:schemeClr val="bg1">
                    <a:lumMod val="85000"/>
                  </a:schemeClr>
                </a:solidFill>
              </a:rPr>
              <a:t>wds</a:t>
            </a:r>
            <a:r>
              <a:rPr lang="en-US" dirty="0" smtClean="0"/>
              <a:t>.</a:t>
            </a:r>
            <a:endParaRPr lang="en-US" dirty="0"/>
          </a:p>
        </p:txBody>
      </p:sp>
      <p:sp>
        <p:nvSpPr>
          <p:cNvPr id="15" name="Wave 14"/>
          <p:cNvSpPr/>
          <p:nvPr/>
        </p:nvSpPr>
        <p:spPr>
          <a:xfrm>
            <a:off x="5334000" y="2133600"/>
            <a:ext cx="762000" cy="381000"/>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20 </a:t>
            </a:r>
            <a:r>
              <a:rPr lang="en-US" sz="1000" b="1" dirty="0" err="1" smtClean="0">
                <a:solidFill>
                  <a:schemeClr val="bg1">
                    <a:lumMod val="85000"/>
                  </a:schemeClr>
                </a:solidFill>
              </a:rPr>
              <a:t>wds</a:t>
            </a:r>
            <a:r>
              <a:rPr lang="en-US" dirty="0" smtClean="0"/>
              <a:t>.</a:t>
            </a:r>
            <a:endParaRPr lang="en-US" dirty="0"/>
          </a:p>
        </p:txBody>
      </p:sp>
      <p:sp>
        <p:nvSpPr>
          <p:cNvPr id="16" name="Wave 15"/>
          <p:cNvSpPr/>
          <p:nvPr/>
        </p:nvSpPr>
        <p:spPr>
          <a:xfrm>
            <a:off x="2057400" y="4343400"/>
            <a:ext cx="762000" cy="381000"/>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26 </a:t>
            </a:r>
            <a:r>
              <a:rPr lang="en-US" sz="1000" b="1" dirty="0" err="1" smtClean="0">
                <a:solidFill>
                  <a:schemeClr val="bg1">
                    <a:lumMod val="85000"/>
                  </a:schemeClr>
                </a:solidFill>
              </a:rPr>
              <a:t>wds</a:t>
            </a:r>
            <a:r>
              <a:rPr lang="en-US" dirty="0" smtClean="0"/>
              <a:t>.</a:t>
            </a:r>
            <a:endParaRPr lang="en-US" dirty="0"/>
          </a:p>
        </p:txBody>
      </p:sp>
      <p:sp>
        <p:nvSpPr>
          <p:cNvPr id="17" name="Wave 16"/>
          <p:cNvSpPr/>
          <p:nvPr/>
        </p:nvSpPr>
        <p:spPr>
          <a:xfrm>
            <a:off x="228600" y="6324600"/>
            <a:ext cx="762000" cy="381000"/>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27 </a:t>
            </a:r>
            <a:r>
              <a:rPr lang="en-US" sz="1000" b="1" dirty="0" err="1" smtClean="0">
                <a:solidFill>
                  <a:schemeClr val="bg1">
                    <a:lumMod val="85000"/>
                  </a:schemeClr>
                </a:solidFill>
              </a:rPr>
              <a:t>wds</a:t>
            </a:r>
            <a:r>
              <a:rPr lang="en-US" dirty="0" smtClean="0"/>
              <a:t>.</a:t>
            </a:r>
            <a:endParaRPr lang="en-US" dirty="0"/>
          </a:p>
        </p:txBody>
      </p:sp>
    </p:spTree>
    <p:extLst>
      <p:ext uri="{BB962C8B-B14F-4D97-AF65-F5344CB8AC3E}">
        <p14:creationId xmlns="" xmlns:p14="http://schemas.microsoft.com/office/powerpoint/2010/main" val="3780120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751344"/>
            <a:ext cx="5943600" cy="5355312"/>
          </a:xfrm>
          <a:prstGeom prst="rect">
            <a:avLst/>
          </a:prstGeom>
          <a:solidFill>
            <a:schemeClr val="accent4">
              <a:lumMod val="40000"/>
              <a:lumOff val="60000"/>
            </a:schemeClr>
          </a:solidFill>
        </p:spPr>
        <p:txBody>
          <a:bodyPr wrap="square">
            <a:spAutoFit/>
          </a:bodyPr>
          <a:lstStyle/>
          <a:p>
            <a:r>
              <a:rPr lang="en-US" dirty="0" smtClean="0"/>
              <a:t>From Gail Currier, Corresponding Secretary of the Indian Mills Historical Society:</a:t>
            </a:r>
          </a:p>
          <a:p>
            <a:endParaRPr lang="en-US" dirty="0" smtClean="0"/>
          </a:p>
          <a:p>
            <a:r>
              <a:rPr lang="en-US" dirty="0" smtClean="0"/>
              <a:t>The company we have used since 1970's is:</a:t>
            </a:r>
          </a:p>
          <a:p>
            <a:r>
              <a:rPr lang="en-US" dirty="0" smtClean="0"/>
              <a:t>        GARDEN STATE HIGHWAY PRODUCTS</a:t>
            </a:r>
          </a:p>
          <a:p>
            <a:r>
              <a:rPr lang="en-US" dirty="0" smtClean="0"/>
              <a:t>        Vineland, NJ</a:t>
            </a:r>
          </a:p>
          <a:p>
            <a:r>
              <a:rPr lang="en-US" dirty="0" smtClean="0"/>
              <a:t>        Tel number: 856-692-1300</a:t>
            </a:r>
          </a:p>
          <a:p>
            <a:r>
              <a:rPr lang="en-US" dirty="0" smtClean="0"/>
              <a:t> </a:t>
            </a:r>
          </a:p>
          <a:p>
            <a:r>
              <a:rPr lang="en-US" dirty="0" smtClean="0"/>
              <a:t>Once they had our logo design/color/size/historical info. we were able to fax and or call them when we needed replacements.  They have salesmen in the area who can meet with groups about their designs, costs, etc. before ordering.</a:t>
            </a:r>
          </a:p>
          <a:p>
            <a:endParaRPr lang="en-US" dirty="0" smtClean="0"/>
          </a:p>
          <a:p>
            <a:r>
              <a:rPr lang="en-US" dirty="0" smtClean="0"/>
              <a:t>Our last order for a few replacements ran approx. $130 per. sign. The steel poles were $20 plus $2.00 for hardware.  </a:t>
            </a:r>
          </a:p>
          <a:p>
            <a:endParaRPr lang="en-US" dirty="0" smtClean="0"/>
          </a:p>
          <a:p>
            <a:r>
              <a:rPr lang="en-US" dirty="0" smtClean="0"/>
              <a:t>Costs vary due to logo, size and quantity.  We have been very pleased with this company.</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J:\DCIM\100K7630\100_5488.JPG"/>
          <p:cNvPicPr>
            <a:picLocks noChangeAspect="1" noChangeArrowheads="1"/>
          </p:cNvPicPr>
          <p:nvPr/>
        </p:nvPicPr>
        <p:blipFill>
          <a:blip r:embed="rId2" cstate="print"/>
          <a:srcRect/>
          <a:stretch>
            <a:fillRect/>
          </a:stretch>
        </p:blipFill>
        <p:spPr bwMode="auto">
          <a:xfrm>
            <a:off x="304800" y="381000"/>
            <a:ext cx="4374866" cy="3281363"/>
          </a:xfrm>
          <a:prstGeom prst="rect">
            <a:avLst/>
          </a:prstGeom>
          <a:noFill/>
        </p:spPr>
      </p:pic>
      <p:pic>
        <p:nvPicPr>
          <p:cNvPr id="38915" name="Picture 3" descr="J:\DCIM\100K7630\100_5828.JPG"/>
          <p:cNvPicPr>
            <a:picLocks noChangeAspect="1" noChangeArrowheads="1"/>
          </p:cNvPicPr>
          <p:nvPr/>
        </p:nvPicPr>
        <p:blipFill>
          <a:blip r:embed="rId3" cstate="print"/>
          <a:srcRect/>
          <a:stretch>
            <a:fillRect/>
          </a:stretch>
        </p:blipFill>
        <p:spPr bwMode="auto">
          <a:xfrm>
            <a:off x="4838700" y="1371600"/>
            <a:ext cx="3771900" cy="5029200"/>
          </a:xfrm>
          <a:prstGeom prst="rect">
            <a:avLst/>
          </a:prstGeom>
          <a:noFill/>
        </p:spPr>
      </p:pic>
      <p:sp>
        <p:nvSpPr>
          <p:cNvPr id="4" name="Rectangle 3"/>
          <p:cNvSpPr/>
          <p:nvPr/>
        </p:nvSpPr>
        <p:spPr>
          <a:xfrm>
            <a:off x="228600" y="4419600"/>
            <a:ext cx="4114800" cy="923330"/>
          </a:xfrm>
          <a:prstGeom prst="rect">
            <a:avLst/>
          </a:prstGeom>
          <a:solidFill>
            <a:schemeClr val="accent4">
              <a:lumMod val="40000"/>
              <a:lumOff val="60000"/>
            </a:schemeClr>
          </a:solidFill>
        </p:spPr>
        <p:txBody>
          <a:bodyPr wrap="square">
            <a:spAutoFit/>
          </a:bodyPr>
          <a:lstStyle/>
          <a:p>
            <a:r>
              <a:rPr lang="en-US" dirty="0" smtClean="0"/>
              <a:t>Still cemetery sign was $160 due to the fact it was much larger and needed in a hurry.</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62200" y="533400"/>
            <a:ext cx="4724400" cy="3543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1733" y="4572000"/>
            <a:ext cx="8610600" cy="1754326"/>
          </a:xfrm>
          <a:prstGeom prst="rect">
            <a:avLst/>
          </a:prstGeom>
        </p:spPr>
        <p:txBody>
          <a:bodyPr wrap="square">
            <a:spAutoFit/>
          </a:bodyPr>
          <a:lstStyle/>
          <a:p>
            <a:pPr algn="ctr"/>
            <a:r>
              <a:rPr lang="en-US" dirty="0"/>
              <a:t>Inscription. Founded in 1758 by the New Jersey provincial legislature on the </a:t>
            </a:r>
            <a:r>
              <a:rPr lang="en-US" dirty="0" err="1"/>
              <a:t>Edgepillock</a:t>
            </a:r>
            <a:r>
              <a:rPr lang="en-US" dirty="0"/>
              <a:t> or </a:t>
            </a:r>
            <a:r>
              <a:rPr lang="en-US" dirty="0" err="1"/>
              <a:t>Brotherton</a:t>
            </a:r>
            <a:r>
              <a:rPr lang="en-US" dirty="0"/>
              <a:t> tract, now Indian Mills. Under the guidance of the Reverend John Brainerd, a self supporting community was established here. In 1801, the Indians accepted the invitation of the Oneidas in New York to “come and eat out of our dish."</a:t>
            </a:r>
            <a:br>
              <a:rPr lang="en-US" dirty="0"/>
            </a:br>
            <a:r>
              <a:rPr lang="en-US" dirty="0"/>
              <a:t> </a:t>
            </a:r>
            <a:br>
              <a:rPr lang="en-US" dirty="0"/>
            </a:br>
            <a:r>
              <a:rPr lang="en-US" b="1" dirty="0"/>
              <a:t>Erected 1958 by The Archeological Society of New Jersey. </a:t>
            </a:r>
          </a:p>
        </p:txBody>
      </p:sp>
    </p:spTree>
    <p:extLst>
      <p:ext uri="{BB962C8B-B14F-4D97-AF65-F5344CB8AC3E}">
        <p14:creationId xmlns="" xmlns:p14="http://schemas.microsoft.com/office/powerpoint/2010/main" val="25217142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3798" name="Picture 6" descr="http://images1.snapfish.com/232323232%7Ffp4%3Enu%3D3235%3E4%3B4%3E74%3B%3EWSNRCG%3D32326%3A55%3B2%3A47nu0mrj"/>
          <p:cNvPicPr>
            <a:picLocks noChangeAspect="1" noChangeArrowheads="1"/>
          </p:cNvPicPr>
          <p:nvPr/>
        </p:nvPicPr>
        <p:blipFill>
          <a:blip r:embed="rId2" cstate="print"/>
          <a:srcRect/>
          <a:stretch>
            <a:fillRect/>
          </a:stretch>
        </p:blipFill>
        <p:spPr bwMode="auto">
          <a:xfrm>
            <a:off x="2743200" y="3048000"/>
            <a:ext cx="3149600" cy="2362201"/>
          </a:xfrm>
          <a:prstGeom prst="rect">
            <a:avLst/>
          </a:prstGeom>
          <a:noFill/>
        </p:spPr>
      </p:pic>
      <p:pic>
        <p:nvPicPr>
          <p:cNvPr id="7" name="Picture 6" descr="C:\Users\joseph\AppData\Local\Temp\ShamongIndianAnn.jpeg"/>
          <p:cNvPicPr/>
          <p:nvPr/>
        </p:nvPicPr>
        <p:blipFill>
          <a:blip r:embed="rId3" cstate="print"/>
          <a:srcRect/>
          <a:stretch>
            <a:fillRect/>
          </a:stretch>
        </p:blipFill>
        <p:spPr bwMode="auto">
          <a:xfrm>
            <a:off x="228600" y="116267"/>
            <a:ext cx="3048000" cy="2667000"/>
          </a:xfrm>
          <a:prstGeom prst="rect">
            <a:avLst/>
          </a:prstGeom>
          <a:noFill/>
          <a:ln w="9525">
            <a:noFill/>
            <a:miter lim="800000"/>
            <a:headEnd/>
            <a:tailEnd/>
          </a:ln>
        </p:spPr>
      </p:pic>
      <p:pic>
        <p:nvPicPr>
          <p:cNvPr id="33800" name="Picture 8" descr="http://images1.snapfish.com/232323232%7Ffp64%3Dot%3E2326%3D5%3A5%3D83%3C%3DXROQDF%3E23235%3B46%3A62%3C3ot1lsi"/>
          <p:cNvPicPr>
            <a:picLocks noChangeAspect="1" noChangeArrowheads="1"/>
          </p:cNvPicPr>
          <p:nvPr/>
        </p:nvPicPr>
        <p:blipFill>
          <a:blip r:embed="rId4" cstate="print"/>
          <a:srcRect/>
          <a:stretch>
            <a:fillRect/>
          </a:stretch>
        </p:blipFill>
        <p:spPr bwMode="auto">
          <a:xfrm>
            <a:off x="2875842" y="184705"/>
            <a:ext cx="3886200" cy="2914651"/>
          </a:xfrm>
          <a:prstGeom prst="rect">
            <a:avLst/>
          </a:prstGeom>
          <a:noFill/>
        </p:spPr>
      </p:pic>
      <p:pic>
        <p:nvPicPr>
          <p:cNvPr id="33802" name="Picture 10" descr="http://images1.snapfish.com/232323232%7Ffp63%3Dot%3E2326%3D5%3A5%3D83%3C%3DXROQDF%3E23235%3B46%3A45%3A%3Bot1lsi"/>
          <p:cNvPicPr>
            <a:picLocks noChangeAspect="1" noChangeArrowheads="1"/>
          </p:cNvPicPr>
          <p:nvPr/>
        </p:nvPicPr>
        <p:blipFill>
          <a:blip r:embed="rId5" cstate="print"/>
          <a:srcRect/>
          <a:stretch>
            <a:fillRect/>
          </a:stretch>
        </p:blipFill>
        <p:spPr bwMode="auto">
          <a:xfrm>
            <a:off x="152400" y="2535468"/>
            <a:ext cx="2892976" cy="2169733"/>
          </a:xfrm>
          <a:prstGeom prst="rect">
            <a:avLst/>
          </a:prstGeom>
          <a:noFill/>
        </p:spPr>
      </p:pic>
      <p:pic>
        <p:nvPicPr>
          <p:cNvPr id="8194"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508978" y="2746578"/>
            <a:ext cx="3505200" cy="2620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174919" y="116267"/>
            <a:ext cx="2853370" cy="21328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52400" y="4343400"/>
            <a:ext cx="3200400" cy="2392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1219200"/>
          </a:xfrm>
        </p:spPr>
        <p:txBody>
          <a:bodyPr rtlCol="0">
            <a:normAutofit/>
          </a:bodyPr>
          <a:lstStyle/>
          <a:p>
            <a:pPr fontAlgn="auto">
              <a:spcAft>
                <a:spcPts val="0"/>
              </a:spcAft>
              <a:buFont typeface="Arial" charset="0"/>
              <a:buNone/>
              <a:defRPr/>
            </a:pPr>
            <a:r>
              <a:rPr lang="en-US" dirty="0"/>
              <a:t>2.  </a:t>
            </a:r>
            <a:r>
              <a:rPr lang="en-US" sz="2800" dirty="0"/>
              <a:t>Self introductions and  brief announcements of </a:t>
            </a:r>
            <a:r>
              <a:rPr lang="en-US" sz="2800" dirty="0">
                <a:solidFill>
                  <a:schemeClr val="accent2">
                    <a:lumMod val="75000"/>
                  </a:schemeClr>
                </a:solidFill>
              </a:rPr>
              <a:t>"</a:t>
            </a:r>
            <a:r>
              <a:rPr lang="en-US" sz="2800" b="1" dirty="0">
                <a:solidFill>
                  <a:schemeClr val="accent2">
                    <a:lumMod val="75000"/>
                  </a:schemeClr>
                </a:solidFill>
              </a:rPr>
              <a:t>What's happening in your neck of the woods?</a:t>
            </a:r>
            <a:r>
              <a:rPr lang="en-US" sz="2800" dirty="0">
                <a:solidFill>
                  <a:schemeClr val="accent2">
                    <a:lumMod val="75000"/>
                  </a:schemeClr>
                </a:solidFill>
              </a:rPr>
              <a:t>"</a:t>
            </a:r>
          </a:p>
        </p:txBody>
      </p:sp>
      <p:pic>
        <p:nvPicPr>
          <p:cNvPr id="6147" name="Picture 5"/>
          <p:cNvPicPr>
            <a:picLocks noChangeAspect="1" noChangeArrowheads="1"/>
          </p:cNvPicPr>
          <p:nvPr/>
        </p:nvPicPr>
        <p:blipFill>
          <a:blip r:embed="rId2" cstate="print"/>
          <a:srcRect/>
          <a:stretch>
            <a:fillRect/>
          </a:stretch>
        </p:blipFill>
        <p:spPr bwMode="auto">
          <a:xfrm>
            <a:off x="152400" y="1524000"/>
            <a:ext cx="3733800" cy="3733800"/>
          </a:xfrm>
          <a:prstGeom prst="rect">
            <a:avLst/>
          </a:prstGeom>
          <a:noFill/>
          <a:ln w="9525">
            <a:noFill/>
            <a:miter lim="800000"/>
            <a:headEnd/>
            <a:tailEnd/>
          </a:ln>
        </p:spPr>
      </p:pic>
      <p:pic>
        <p:nvPicPr>
          <p:cNvPr id="6148" name="Picture 6"/>
          <p:cNvPicPr>
            <a:picLocks noChangeAspect="1" noChangeArrowheads="1"/>
          </p:cNvPicPr>
          <p:nvPr/>
        </p:nvPicPr>
        <p:blipFill>
          <a:blip r:embed="rId3" cstate="print"/>
          <a:srcRect/>
          <a:stretch>
            <a:fillRect/>
          </a:stretch>
        </p:blipFill>
        <p:spPr bwMode="auto">
          <a:xfrm>
            <a:off x="4038600" y="3810000"/>
            <a:ext cx="4881563" cy="2514600"/>
          </a:xfrm>
          <a:prstGeom prst="rect">
            <a:avLst/>
          </a:prstGeom>
          <a:noFill/>
          <a:ln w="9525">
            <a:noFill/>
            <a:miter lim="800000"/>
            <a:headEnd/>
            <a:tailEnd/>
          </a:ln>
        </p:spPr>
      </p:pic>
      <p:sp>
        <p:nvSpPr>
          <p:cNvPr id="6149" name="TextBox 7"/>
          <p:cNvSpPr txBox="1">
            <a:spLocks noChangeArrowheads="1"/>
          </p:cNvSpPr>
          <p:nvPr/>
        </p:nvSpPr>
        <p:spPr bwMode="auto">
          <a:xfrm>
            <a:off x="4038600" y="5791200"/>
            <a:ext cx="48006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838200"/>
            <a:ext cx="7391400" cy="5078313"/>
          </a:xfrm>
          <a:prstGeom prst="rect">
            <a:avLst/>
          </a:prstGeom>
          <a:solidFill>
            <a:srgbClr val="0070C0"/>
          </a:solidFill>
        </p:spPr>
        <p:txBody>
          <a:bodyPr wrap="square" rtlCol="0">
            <a:spAutoFit/>
          </a:bodyPr>
          <a:lstStyle/>
          <a:p>
            <a:pPr algn="ctr"/>
            <a:r>
              <a:rPr lang="en-US" sz="3600" b="1" dirty="0" smtClean="0">
                <a:solidFill>
                  <a:srgbClr val="FFFF66"/>
                </a:solidFill>
              </a:rPr>
              <a:t>THREE </a:t>
            </a:r>
          </a:p>
          <a:p>
            <a:pPr algn="ctr"/>
            <a:r>
              <a:rPr lang="en-US" sz="3600" b="1" dirty="0" smtClean="0">
                <a:solidFill>
                  <a:srgbClr val="FFFF66"/>
                </a:solidFill>
              </a:rPr>
              <a:t>UNIQUE</a:t>
            </a:r>
          </a:p>
          <a:p>
            <a:pPr algn="ctr"/>
            <a:r>
              <a:rPr lang="en-US" sz="3600" b="1" dirty="0" smtClean="0">
                <a:solidFill>
                  <a:srgbClr val="FFFF66"/>
                </a:solidFill>
              </a:rPr>
              <a:t>WORLD WAR I</a:t>
            </a:r>
          </a:p>
          <a:p>
            <a:pPr algn="ctr"/>
            <a:r>
              <a:rPr lang="en-US" sz="3600" b="1" dirty="0" smtClean="0">
                <a:solidFill>
                  <a:srgbClr val="FFFF66"/>
                </a:solidFill>
              </a:rPr>
              <a:t>MILITARY HIGHWAY MARKERS</a:t>
            </a:r>
          </a:p>
          <a:p>
            <a:pPr algn="ctr"/>
            <a:endParaRPr lang="en-US" sz="3600" b="1" dirty="0">
              <a:solidFill>
                <a:srgbClr val="FFFF66"/>
              </a:solidFill>
            </a:endParaRPr>
          </a:p>
          <a:p>
            <a:pPr algn="ctr"/>
            <a:endParaRPr lang="en-US" sz="3600" b="1" dirty="0" smtClean="0">
              <a:solidFill>
                <a:srgbClr val="FFFF66"/>
              </a:solidFill>
            </a:endParaRPr>
          </a:p>
          <a:p>
            <a:pPr algn="ctr"/>
            <a:r>
              <a:rPr lang="en-US" sz="3600" b="1" dirty="0" smtClean="0">
                <a:solidFill>
                  <a:srgbClr val="FFFF66"/>
                </a:solidFill>
              </a:rPr>
              <a:t>BURLINGTON COUNTY </a:t>
            </a:r>
          </a:p>
          <a:p>
            <a:pPr algn="ctr"/>
            <a:r>
              <a:rPr lang="en-US" sz="3600" b="1" dirty="0" smtClean="0">
                <a:solidFill>
                  <a:srgbClr val="FFFF66"/>
                </a:solidFill>
              </a:rPr>
              <a:t>DIVISION OF</a:t>
            </a:r>
          </a:p>
          <a:p>
            <a:pPr algn="ctr"/>
            <a:r>
              <a:rPr lang="en-US" sz="3600" b="1" dirty="0" smtClean="0">
                <a:solidFill>
                  <a:srgbClr val="FFFF66"/>
                </a:solidFill>
              </a:rPr>
              <a:t>VETERANS’ AFFAIRS</a:t>
            </a:r>
            <a:endParaRPr lang="en-US" sz="3600" b="1" dirty="0">
              <a:solidFill>
                <a:srgbClr val="FFFF66"/>
              </a:solidFill>
            </a:endParaRPr>
          </a:p>
        </p:txBody>
      </p:sp>
    </p:spTree>
    <p:extLst>
      <p:ext uri="{BB962C8B-B14F-4D97-AF65-F5344CB8AC3E}">
        <p14:creationId xmlns="" xmlns:p14="http://schemas.microsoft.com/office/powerpoint/2010/main" val="3884756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5604" name="Picture 4" descr="http://images1.snapfish.com/232323232%7Ffp376%3Enu%3D3235%3E4%3B4%3E74%3B%3EWSNRCG%3D32355%3A52%3B8543nu0mrj"/>
          <p:cNvPicPr>
            <a:picLocks noChangeAspect="1" noChangeArrowheads="1"/>
          </p:cNvPicPr>
          <p:nvPr/>
        </p:nvPicPr>
        <p:blipFill>
          <a:blip r:embed="rId2" cstate="print"/>
          <a:srcRect/>
          <a:stretch>
            <a:fillRect/>
          </a:stretch>
        </p:blipFill>
        <p:spPr bwMode="auto">
          <a:xfrm>
            <a:off x="381000" y="1066800"/>
            <a:ext cx="3943350" cy="5257800"/>
          </a:xfrm>
          <a:prstGeom prst="rect">
            <a:avLst/>
          </a:prstGeom>
          <a:noFill/>
        </p:spPr>
      </p:pic>
      <p:pic>
        <p:nvPicPr>
          <p:cNvPr id="25608" name="Picture 8" descr="http://images1.snapfish.com/232323232%7Ffp8%3B8%3Enu%3D3235%3E4%3B4%3E74%3B%3EWSNRCG%3D32686%3A3277339nu0mrj"/>
          <p:cNvPicPr>
            <a:picLocks noChangeAspect="1" noChangeArrowheads="1"/>
          </p:cNvPicPr>
          <p:nvPr/>
        </p:nvPicPr>
        <p:blipFill>
          <a:blip r:embed="rId3" cstate="print"/>
          <a:srcRect/>
          <a:stretch>
            <a:fillRect/>
          </a:stretch>
        </p:blipFill>
        <p:spPr bwMode="auto">
          <a:xfrm>
            <a:off x="4572000" y="228600"/>
            <a:ext cx="4143375" cy="5524500"/>
          </a:xfrm>
          <a:prstGeom prst="rect">
            <a:avLst/>
          </a:prstGeom>
          <a:noFill/>
        </p:spPr>
      </p:pic>
      <p:sp>
        <p:nvSpPr>
          <p:cNvPr id="6" name="TextBox 5"/>
          <p:cNvSpPr txBox="1"/>
          <p:nvPr/>
        </p:nvSpPr>
        <p:spPr>
          <a:xfrm>
            <a:off x="4724400" y="228600"/>
            <a:ext cx="4191000" cy="646331"/>
          </a:xfrm>
          <a:prstGeom prst="rect">
            <a:avLst/>
          </a:prstGeom>
          <a:solidFill>
            <a:schemeClr val="bg1"/>
          </a:solidFill>
        </p:spPr>
        <p:txBody>
          <a:bodyPr wrap="square" rtlCol="0">
            <a:spAutoFit/>
          </a:bodyPr>
          <a:lstStyle/>
          <a:p>
            <a:pPr algn="ctr"/>
            <a:r>
              <a:rPr lang="en-US" dirty="0" smtClean="0"/>
              <a:t>Rt. 537 - Marne Highway, Mt. Laurel</a:t>
            </a:r>
          </a:p>
          <a:p>
            <a:endParaRPr lang="en-US" dirty="0"/>
          </a:p>
        </p:txBody>
      </p:sp>
      <p:sp>
        <p:nvSpPr>
          <p:cNvPr id="7" name="TextBox 6"/>
          <p:cNvSpPr txBox="1"/>
          <p:nvPr/>
        </p:nvSpPr>
        <p:spPr>
          <a:xfrm>
            <a:off x="304800" y="6096000"/>
            <a:ext cx="4038600" cy="369332"/>
          </a:xfrm>
          <a:prstGeom prst="rect">
            <a:avLst/>
          </a:prstGeom>
          <a:solidFill>
            <a:schemeClr val="bg1"/>
          </a:solidFill>
        </p:spPr>
        <p:txBody>
          <a:bodyPr wrap="square" rtlCol="0">
            <a:spAutoFit/>
          </a:bodyPr>
          <a:lstStyle/>
          <a:p>
            <a:pPr algn="ctr"/>
            <a:r>
              <a:rPr lang="en-US" dirty="0" smtClean="0"/>
              <a:t>Rt. 630, </a:t>
            </a:r>
            <a:r>
              <a:rPr lang="en-US" dirty="0" err="1" smtClean="0"/>
              <a:t>Woodlane</a:t>
            </a:r>
            <a:r>
              <a:rPr lang="en-US" dirty="0" smtClean="0"/>
              <a:t> Rd.,  </a:t>
            </a:r>
            <a:r>
              <a:rPr lang="en-US" dirty="0" err="1" smtClean="0"/>
              <a:t>Eastampton</a:t>
            </a:r>
            <a:r>
              <a:rPr lang="en-US" dirty="0" smtClean="0"/>
              <a:t>.</a:t>
            </a:r>
            <a:endParaRPr lang="en-US" dirty="0"/>
          </a:p>
        </p:txBody>
      </p:sp>
      <p:sp>
        <p:nvSpPr>
          <p:cNvPr id="8" name="TextBox 7"/>
          <p:cNvSpPr txBox="1"/>
          <p:nvPr/>
        </p:nvSpPr>
        <p:spPr>
          <a:xfrm>
            <a:off x="4953000" y="6019800"/>
            <a:ext cx="3581400" cy="646331"/>
          </a:xfrm>
          <a:prstGeom prst="rect">
            <a:avLst/>
          </a:prstGeom>
          <a:solidFill>
            <a:srgbClr val="FFFF00"/>
          </a:solidFill>
        </p:spPr>
        <p:txBody>
          <a:bodyPr wrap="square" rtlCol="0">
            <a:spAutoFit/>
          </a:bodyPr>
          <a:lstStyle/>
          <a:p>
            <a:pPr algn="ctr"/>
            <a:r>
              <a:rPr lang="en-US" dirty="0" smtClean="0"/>
              <a:t>Custodians: Burlington County Office of Veterans’ Affairs</a:t>
            </a:r>
            <a:endParaRPr lang="en-US" dirty="0"/>
          </a:p>
        </p:txBody>
      </p:sp>
      <p:sp>
        <p:nvSpPr>
          <p:cNvPr id="9" name="Wave 8"/>
          <p:cNvSpPr/>
          <p:nvPr/>
        </p:nvSpPr>
        <p:spPr>
          <a:xfrm>
            <a:off x="7467600" y="5029200"/>
            <a:ext cx="762000" cy="381000"/>
          </a:xfrm>
          <a:prstGeom prst="wav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126 </a:t>
            </a:r>
            <a:r>
              <a:rPr lang="en-US" sz="1000" b="1" dirty="0" err="1" smtClean="0">
                <a:solidFill>
                  <a:schemeClr val="bg1">
                    <a:lumMod val="85000"/>
                  </a:schemeClr>
                </a:solidFill>
              </a:rPr>
              <a:t>wds</a:t>
            </a:r>
            <a:r>
              <a:rPr lang="en-US" dirty="0" smtClean="0"/>
              <a:t>.</a:t>
            </a:r>
            <a:endParaRPr lang="en-US" dirty="0"/>
          </a:p>
        </p:txBody>
      </p:sp>
      <p:sp>
        <p:nvSpPr>
          <p:cNvPr id="10" name="Wave 9"/>
          <p:cNvSpPr/>
          <p:nvPr/>
        </p:nvSpPr>
        <p:spPr>
          <a:xfrm>
            <a:off x="3429000" y="5638800"/>
            <a:ext cx="762000" cy="381000"/>
          </a:xfrm>
          <a:prstGeom prst="wav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145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anMihielDrive"/>
          <p:cNvPicPr>
            <a:picLocks noChangeAspect="1" noChangeArrowheads="1"/>
          </p:cNvPicPr>
          <p:nvPr/>
        </p:nvPicPr>
        <p:blipFill>
          <a:blip r:embed="rId2" cstate="print"/>
          <a:srcRect/>
          <a:stretch>
            <a:fillRect/>
          </a:stretch>
        </p:blipFill>
        <p:spPr bwMode="auto">
          <a:xfrm>
            <a:off x="2819400" y="533400"/>
            <a:ext cx="3849688" cy="4267200"/>
          </a:xfrm>
          <a:prstGeom prst="rect">
            <a:avLst/>
          </a:prstGeom>
          <a:noFill/>
          <a:ln w="9525">
            <a:noFill/>
            <a:miter lim="800000"/>
            <a:headEnd/>
            <a:tailEnd/>
          </a:ln>
        </p:spPr>
      </p:pic>
      <p:sp>
        <p:nvSpPr>
          <p:cNvPr id="3" name="TextBox 2"/>
          <p:cNvSpPr txBox="1"/>
          <p:nvPr/>
        </p:nvSpPr>
        <p:spPr>
          <a:xfrm>
            <a:off x="2895600" y="5257800"/>
            <a:ext cx="3657600" cy="369332"/>
          </a:xfrm>
          <a:prstGeom prst="rect">
            <a:avLst/>
          </a:prstGeom>
          <a:noFill/>
        </p:spPr>
        <p:txBody>
          <a:bodyPr wrap="square" rtlCol="0">
            <a:spAutoFit/>
          </a:bodyPr>
          <a:lstStyle/>
          <a:p>
            <a:r>
              <a:rPr lang="en-US" dirty="0" smtClean="0"/>
              <a:t>Rt. 630 – Cinnaminson - Delanco</a:t>
            </a:r>
            <a:endParaRPr lang="en-US" dirty="0"/>
          </a:p>
        </p:txBody>
      </p:sp>
      <p:sp>
        <p:nvSpPr>
          <p:cNvPr id="4" name="Wave 3"/>
          <p:cNvSpPr/>
          <p:nvPr/>
        </p:nvSpPr>
        <p:spPr>
          <a:xfrm>
            <a:off x="7620000" y="3048000"/>
            <a:ext cx="762000" cy="381000"/>
          </a:xfrm>
          <a:prstGeom prst="wav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135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524000"/>
            <a:ext cx="7924800" cy="3139321"/>
          </a:xfrm>
          <a:prstGeom prst="rect">
            <a:avLst/>
          </a:prstGeom>
          <a:blipFill>
            <a:blip r:embed="rId2" cstate="print"/>
            <a:tile tx="0" ty="0" sx="100000" sy="100000" flip="none" algn="tl"/>
          </a:blipFill>
        </p:spPr>
        <p:txBody>
          <a:bodyPr wrap="square" rtlCol="0">
            <a:spAutoFit/>
          </a:bodyPr>
          <a:lstStyle/>
          <a:p>
            <a:pPr algn="ctr"/>
            <a:r>
              <a:rPr lang="en-US" sz="6600" dirty="0" smtClean="0"/>
              <a:t>HISTORIC</a:t>
            </a:r>
          </a:p>
          <a:p>
            <a:pPr algn="ctr"/>
            <a:r>
              <a:rPr lang="en-US" sz="6600" dirty="0" smtClean="0"/>
              <a:t>SCHOOLHOUSE</a:t>
            </a:r>
          </a:p>
          <a:p>
            <a:pPr algn="ctr"/>
            <a:r>
              <a:rPr lang="en-US" sz="6600" dirty="0" smtClean="0"/>
              <a:t>IDENTIFIERS</a:t>
            </a:r>
            <a:endParaRPr lang="en-US" sz="6600" dirty="0"/>
          </a:p>
        </p:txBody>
      </p:sp>
    </p:spTree>
    <p:extLst>
      <p:ext uri="{BB962C8B-B14F-4D97-AF65-F5344CB8AC3E}">
        <p14:creationId xmlns="" xmlns:p14="http://schemas.microsoft.com/office/powerpoint/2010/main" val="685803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XKeyMacSign"/>
          <p:cNvPicPr>
            <a:picLocks noChangeAspect="1" noChangeArrowheads="1"/>
          </p:cNvPicPr>
          <p:nvPr/>
        </p:nvPicPr>
        <p:blipFill>
          <a:blip r:embed="rId2" cstate="print"/>
          <a:srcRect/>
          <a:stretch>
            <a:fillRect/>
          </a:stretch>
        </p:blipFill>
        <p:spPr bwMode="auto">
          <a:xfrm>
            <a:off x="2590800" y="2057400"/>
            <a:ext cx="6399696" cy="4648200"/>
          </a:xfrm>
          <a:prstGeom prst="rect">
            <a:avLst/>
          </a:prstGeom>
          <a:noFill/>
          <a:ln w="9525">
            <a:noFill/>
            <a:miter lim="800000"/>
            <a:headEnd/>
            <a:tailEnd/>
          </a:ln>
        </p:spPr>
      </p:pic>
      <p:pic>
        <p:nvPicPr>
          <p:cNvPr id="4" name="Picture 6" descr="http://images1.snapfish.com/232323232%7Ffp36%3B%3Enu%3D3235%3E4%3B4%3E74%3B%3EWSNRCG%3D32355%3A52%3A8659nu0mrj"/>
          <p:cNvPicPr>
            <a:picLocks noChangeAspect="1" noChangeArrowheads="1"/>
          </p:cNvPicPr>
          <p:nvPr/>
        </p:nvPicPr>
        <p:blipFill>
          <a:blip r:embed="rId3" cstate="print"/>
          <a:srcRect/>
          <a:stretch>
            <a:fillRect/>
          </a:stretch>
        </p:blipFill>
        <p:spPr bwMode="auto">
          <a:xfrm>
            <a:off x="228600" y="152400"/>
            <a:ext cx="4800600" cy="3600451"/>
          </a:xfrm>
          <a:prstGeom prst="rect">
            <a:avLst/>
          </a:prstGeom>
          <a:noFill/>
        </p:spPr>
      </p:pic>
      <p:pic>
        <p:nvPicPr>
          <p:cNvPr id="5" name="Picture 5"/>
          <p:cNvPicPr>
            <a:picLocks noChangeAspect="1" noChangeArrowheads="1"/>
          </p:cNvPicPr>
          <p:nvPr/>
        </p:nvPicPr>
        <p:blipFill>
          <a:blip r:embed="rId4" cstate="print"/>
          <a:srcRect/>
          <a:stretch>
            <a:fillRect/>
          </a:stretch>
        </p:blipFill>
        <p:spPr bwMode="auto">
          <a:xfrm rot="182312">
            <a:off x="5979790" y="2913687"/>
            <a:ext cx="2136193" cy="1527972"/>
          </a:xfrm>
          <a:prstGeom prst="rect">
            <a:avLst/>
          </a:prstGeom>
          <a:noFill/>
          <a:ln w="9525">
            <a:noFill/>
            <a:miter lim="800000"/>
            <a:headEnd/>
            <a:tailEnd/>
          </a:ln>
        </p:spPr>
      </p:pic>
      <p:sp>
        <p:nvSpPr>
          <p:cNvPr id="6" name="TextBox 5"/>
          <p:cNvSpPr txBox="1"/>
          <p:nvPr/>
        </p:nvSpPr>
        <p:spPr>
          <a:xfrm>
            <a:off x="304800" y="3962400"/>
            <a:ext cx="2133600" cy="923330"/>
          </a:xfrm>
          <a:prstGeom prst="rect">
            <a:avLst/>
          </a:prstGeom>
          <a:noFill/>
        </p:spPr>
        <p:txBody>
          <a:bodyPr wrap="square" rtlCol="0">
            <a:spAutoFit/>
          </a:bodyPr>
          <a:lstStyle/>
          <a:p>
            <a:r>
              <a:rPr lang="en-US" dirty="0" smtClean="0"/>
              <a:t>Above:</a:t>
            </a:r>
          </a:p>
          <a:p>
            <a:r>
              <a:rPr lang="en-US" dirty="0" smtClean="0"/>
              <a:t>Off Birmingham Rd. Pemberton Twp.</a:t>
            </a:r>
            <a:endParaRPr lang="en-US" dirty="0"/>
          </a:p>
        </p:txBody>
      </p:sp>
      <p:sp>
        <p:nvSpPr>
          <p:cNvPr id="7" name="TextBox 6"/>
          <p:cNvSpPr txBox="1"/>
          <p:nvPr/>
        </p:nvSpPr>
        <p:spPr>
          <a:xfrm>
            <a:off x="5334000" y="533400"/>
            <a:ext cx="3581400" cy="1200329"/>
          </a:xfrm>
          <a:prstGeom prst="rect">
            <a:avLst/>
          </a:prstGeom>
          <a:noFill/>
        </p:spPr>
        <p:txBody>
          <a:bodyPr wrap="square" rtlCol="0">
            <a:spAutoFit/>
          </a:bodyPr>
          <a:lstStyle/>
          <a:p>
            <a:r>
              <a:rPr lang="en-US" dirty="0" smtClean="0"/>
              <a:t>Below:</a:t>
            </a:r>
          </a:p>
          <a:p>
            <a:r>
              <a:rPr lang="en-US" dirty="0" smtClean="0"/>
              <a:t>Along McDonald’s Parking Lot</a:t>
            </a:r>
          </a:p>
          <a:p>
            <a:r>
              <a:rPr lang="en-US" dirty="0" smtClean="0"/>
              <a:t>Stokes, </a:t>
            </a:r>
            <a:r>
              <a:rPr lang="en-US" dirty="0" err="1" smtClean="0"/>
              <a:t>Dixontown</a:t>
            </a:r>
            <a:r>
              <a:rPr lang="en-US" dirty="0" smtClean="0"/>
              <a:t>, and  Skeet Roads, Medford</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304800"/>
            <a:ext cx="3170237" cy="2157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88856" y="1061058"/>
            <a:ext cx="2043113"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72857" y="3810000"/>
            <a:ext cx="3752056" cy="23164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8600" y="4460898"/>
            <a:ext cx="2296570" cy="2220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078111" y="914400"/>
            <a:ext cx="2542248" cy="13770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4233" y="2315345"/>
            <a:ext cx="2895600" cy="646331"/>
          </a:xfrm>
          <a:prstGeom prst="rect">
            <a:avLst/>
          </a:prstGeom>
          <a:noFill/>
        </p:spPr>
        <p:txBody>
          <a:bodyPr wrap="square" rtlCol="0">
            <a:spAutoFit/>
          </a:bodyPr>
          <a:lstStyle/>
          <a:p>
            <a:pPr algn="ctr"/>
            <a:r>
              <a:rPr lang="en-US" dirty="0" smtClean="0"/>
              <a:t>Medford – behind Union St. Friends’ Meeting</a:t>
            </a:r>
            <a:endParaRPr lang="en-US" dirty="0"/>
          </a:p>
        </p:txBody>
      </p:sp>
      <p:pic>
        <p:nvPicPr>
          <p:cNvPr id="3079"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760133" y="3315352"/>
            <a:ext cx="2054225" cy="2255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43200" y="5553561"/>
            <a:ext cx="2209800" cy="646331"/>
          </a:xfrm>
          <a:prstGeom prst="rect">
            <a:avLst/>
          </a:prstGeom>
          <a:noFill/>
        </p:spPr>
        <p:txBody>
          <a:bodyPr wrap="square" rtlCol="0">
            <a:spAutoFit/>
          </a:bodyPr>
          <a:lstStyle/>
          <a:p>
            <a:pPr algn="ctr"/>
            <a:r>
              <a:rPr lang="en-US" dirty="0" smtClean="0"/>
              <a:t>159 Third Avenue,</a:t>
            </a:r>
          </a:p>
          <a:p>
            <a:pPr algn="ctr"/>
            <a:r>
              <a:rPr lang="en-US" dirty="0" smtClean="0"/>
              <a:t>Roebling</a:t>
            </a:r>
            <a:endParaRPr lang="en-US" dirty="0"/>
          </a:p>
        </p:txBody>
      </p:sp>
      <p:pic>
        <p:nvPicPr>
          <p:cNvPr id="3080" name="Picture 8"/>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39889" y="2638510"/>
            <a:ext cx="2273476" cy="1704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06589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95400"/>
            <a:ext cx="7620000" cy="3785652"/>
          </a:xfrm>
          <a:prstGeom prst="rect">
            <a:avLst/>
          </a:prstGeom>
          <a:blipFill>
            <a:blip r:embed="rId2" cstate="print"/>
            <a:tile tx="0" ty="0" sx="100000" sy="100000" flip="none" algn="tl"/>
          </a:blipFill>
        </p:spPr>
        <p:txBody>
          <a:bodyPr wrap="square" rtlCol="0">
            <a:spAutoFit/>
          </a:bodyPr>
          <a:lstStyle/>
          <a:p>
            <a:pPr algn="ctr"/>
            <a:r>
              <a:rPr lang="en-US" sz="6000" dirty="0" smtClean="0">
                <a:solidFill>
                  <a:schemeClr val="tx1">
                    <a:lumMod val="65000"/>
                    <a:lumOff val="35000"/>
                  </a:schemeClr>
                </a:solidFill>
              </a:rPr>
              <a:t>ENGRAVED</a:t>
            </a:r>
          </a:p>
          <a:p>
            <a:pPr algn="ctr"/>
            <a:r>
              <a:rPr lang="en-US" sz="6000" dirty="0" smtClean="0">
                <a:solidFill>
                  <a:schemeClr val="tx1">
                    <a:lumMod val="65000"/>
                    <a:lumOff val="35000"/>
                  </a:schemeClr>
                </a:solidFill>
              </a:rPr>
              <a:t>BRICKS </a:t>
            </a:r>
          </a:p>
          <a:p>
            <a:pPr algn="ctr"/>
            <a:r>
              <a:rPr lang="en-US" sz="6000" dirty="0" smtClean="0">
                <a:solidFill>
                  <a:schemeClr val="tx1">
                    <a:lumMod val="65000"/>
                    <a:lumOff val="35000"/>
                  </a:schemeClr>
                </a:solidFill>
              </a:rPr>
              <a:t>AND </a:t>
            </a:r>
          </a:p>
          <a:p>
            <a:pPr algn="ctr"/>
            <a:r>
              <a:rPr lang="en-US" sz="6000" dirty="0" smtClean="0">
                <a:solidFill>
                  <a:schemeClr val="tx1">
                    <a:lumMod val="65000"/>
                    <a:lumOff val="35000"/>
                  </a:schemeClr>
                </a:solidFill>
              </a:rPr>
              <a:t>PAVERS</a:t>
            </a:r>
            <a:endParaRPr lang="en-US" sz="6000" dirty="0">
              <a:solidFill>
                <a:schemeClr val="tx1">
                  <a:lumMod val="65000"/>
                  <a:lumOff val="35000"/>
                </a:schemeClr>
              </a:solidFill>
            </a:endParaRPr>
          </a:p>
        </p:txBody>
      </p:sp>
    </p:spTree>
    <p:extLst>
      <p:ext uri="{BB962C8B-B14F-4D97-AF65-F5344CB8AC3E}">
        <p14:creationId xmlns="" xmlns:p14="http://schemas.microsoft.com/office/powerpoint/2010/main" val="33298891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mages1.snapfish.com/232323232%7Ffp%3A79%3Enu%3D3235%3E4%3B4%3E74%3B%3EWSNRCG%3D33%3B5%3B253%3B%3B339nu0mrj"/>
          <p:cNvPicPr>
            <a:picLocks noChangeAspect="1" noChangeArrowheads="1"/>
          </p:cNvPicPr>
          <p:nvPr/>
        </p:nvPicPr>
        <p:blipFill>
          <a:blip r:embed="rId2" cstate="print"/>
          <a:srcRect/>
          <a:stretch>
            <a:fillRect/>
          </a:stretch>
        </p:blipFill>
        <p:spPr bwMode="auto">
          <a:xfrm>
            <a:off x="457200" y="304800"/>
            <a:ext cx="5524500" cy="4143376"/>
          </a:xfrm>
          <a:prstGeom prst="rect">
            <a:avLst/>
          </a:prstGeom>
          <a:noFill/>
        </p:spPr>
      </p:pic>
      <p:pic>
        <p:nvPicPr>
          <p:cNvPr id="34820" name="Picture 4" descr="http://images1.snapfish.com/232323232%7Ffp%3A83%3Enu%3D3235%3E4%3B4%3E74%3B%3EWSNRCG%3D33%3B5%3B253%3C9339nu0mrj"/>
          <p:cNvPicPr>
            <a:picLocks noChangeAspect="1" noChangeArrowheads="1"/>
          </p:cNvPicPr>
          <p:nvPr/>
        </p:nvPicPr>
        <p:blipFill>
          <a:blip r:embed="rId3" cstate="print"/>
          <a:srcRect/>
          <a:stretch>
            <a:fillRect/>
          </a:stretch>
        </p:blipFill>
        <p:spPr bwMode="auto">
          <a:xfrm>
            <a:off x="5410200" y="1083733"/>
            <a:ext cx="3555999" cy="2667000"/>
          </a:xfrm>
          <a:prstGeom prst="rect">
            <a:avLst/>
          </a:prstGeom>
          <a:noFill/>
        </p:spPr>
      </p:pic>
      <p:pic>
        <p:nvPicPr>
          <p:cNvPr id="34822" name="Picture 6" descr="http://images1.snapfish.com/232323232%7Ffp%3A7%3B%3Enu%3D3235%3E4%3B4%3E74%3B%3EWSNRCG%3D33%3B5%3B25446339nu0mrj"/>
          <p:cNvPicPr>
            <a:picLocks noChangeAspect="1" noChangeArrowheads="1"/>
          </p:cNvPicPr>
          <p:nvPr/>
        </p:nvPicPr>
        <p:blipFill>
          <a:blip r:embed="rId4" cstate="print"/>
          <a:srcRect/>
          <a:stretch>
            <a:fillRect/>
          </a:stretch>
        </p:blipFill>
        <p:spPr bwMode="auto">
          <a:xfrm>
            <a:off x="4032250" y="3733800"/>
            <a:ext cx="3898900" cy="2924176"/>
          </a:xfrm>
          <a:prstGeom prst="rect">
            <a:avLst/>
          </a:prstGeom>
          <a:noFill/>
        </p:spPr>
      </p:pic>
      <p:pic>
        <p:nvPicPr>
          <p:cNvPr id="34824" name="Picture 8" descr="http://images1.snapfish.com/232323232%7Ffp%3A84%3Enu%3D3235%3E4%3B4%3E74%3B%3EWSNRCG%3D33%3B475%3A669339nu0mrj"/>
          <p:cNvPicPr>
            <a:picLocks noChangeAspect="1" noChangeArrowheads="1"/>
          </p:cNvPicPr>
          <p:nvPr/>
        </p:nvPicPr>
        <p:blipFill>
          <a:blip r:embed="rId5" cstate="print"/>
          <a:srcRect/>
          <a:stretch>
            <a:fillRect/>
          </a:stretch>
        </p:blipFill>
        <p:spPr bwMode="auto">
          <a:xfrm>
            <a:off x="533400" y="4114800"/>
            <a:ext cx="3149599" cy="2362200"/>
          </a:xfrm>
          <a:prstGeom prst="rect">
            <a:avLst/>
          </a:prstGeom>
          <a:noFill/>
        </p:spPr>
      </p:pic>
      <p:sp>
        <p:nvSpPr>
          <p:cNvPr id="2" name="TextBox 1"/>
          <p:cNvSpPr txBox="1"/>
          <p:nvPr/>
        </p:nvSpPr>
        <p:spPr>
          <a:xfrm>
            <a:off x="4678538" y="228600"/>
            <a:ext cx="4324350" cy="646331"/>
          </a:xfrm>
          <a:prstGeom prst="rect">
            <a:avLst/>
          </a:prstGeom>
          <a:solidFill>
            <a:schemeClr val="bg2">
              <a:lumMod val="75000"/>
            </a:schemeClr>
          </a:solidFill>
        </p:spPr>
        <p:txBody>
          <a:bodyPr wrap="square" rtlCol="0">
            <a:spAutoFit/>
          </a:bodyPr>
          <a:lstStyle/>
          <a:p>
            <a:r>
              <a:rPr lang="en-US" b="1" dirty="0" smtClean="0"/>
              <a:t>Slabs in sidewalks throughout the Village of Marlton identify historic homes.</a:t>
            </a:r>
            <a:endParaRPr lang="en-US"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5844" name="Picture 4" descr="http://images1.snapfish.com/232323232%7Ffp%3A84%3Enu%3D3235%3E4%3B4%3E74%3B%3EWSNRCG%3D33%3B5%3A%3B%3C2%3B8339nu0mrj"/>
          <p:cNvPicPr>
            <a:picLocks noChangeAspect="1" noChangeArrowheads="1"/>
          </p:cNvPicPr>
          <p:nvPr/>
        </p:nvPicPr>
        <p:blipFill>
          <a:blip r:embed="rId2" cstate="print"/>
          <a:srcRect/>
          <a:stretch>
            <a:fillRect/>
          </a:stretch>
        </p:blipFill>
        <p:spPr bwMode="auto">
          <a:xfrm>
            <a:off x="381000" y="228600"/>
            <a:ext cx="3657600" cy="2743201"/>
          </a:xfrm>
          <a:prstGeom prst="rect">
            <a:avLst/>
          </a:prstGeom>
          <a:noFill/>
        </p:spPr>
      </p:pic>
      <p:pic>
        <p:nvPicPr>
          <p:cNvPr id="35846" name="Picture 6" descr="http://images1.snapfish.com/232323232%7Ffp%3A85%3Enu%3D3235%3E4%3B4%3E74%3B%3EWSNRCG%3D33%3B5%3A%3B%3C2%3A%3A339nu0mrj"/>
          <p:cNvPicPr>
            <a:picLocks noChangeAspect="1" noChangeArrowheads="1"/>
          </p:cNvPicPr>
          <p:nvPr/>
        </p:nvPicPr>
        <p:blipFill>
          <a:blip r:embed="rId3" cstate="print"/>
          <a:srcRect/>
          <a:stretch>
            <a:fillRect/>
          </a:stretch>
        </p:blipFill>
        <p:spPr bwMode="auto">
          <a:xfrm>
            <a:off x="4495800" y="228600"/>
            <a:ext cx="4063999" cy="3048000"/>
          </a:xfrm>
          <a:prstGeom prst="rect">
            <a:avLst/>
          </a:prstGeom>
          <a:noFill/>
        </p:spPr>
      </p:pic>
      <p:pic>
        <p:nvPicPr>
          <p:cNvPr id="35848" name="Picture 8" descr="http://images1.snapfish.com/232323232%7Ffp%3A8%3B%3Enu%3D3235%3E4%3B4%3E74%3B%3EWSNRCG%3D33%3B5%3B253%3C2339nu0mrj"/>
          <p:cNvPicPr>
            <a:picLocks noChangeAspect="1" noChangeArrowheads="1"/>
          </p:cNvPicPr>
          <p:nvPr/>
        </p:nvPicPr>
        <p:blipFill>
          <a:blip r:embed="rId4" cstate="print"/>
          <a:srcRect/>
          <a:stretch>
            <a:fillRect/>
          </a:stretch>
        </p:blipFill>
        <p:spPr bwMode="auto">
          <a:xfrm>
            <a:off x="381000" y="3352800"/>
            <a:ext cx="3962399" cy="2971800"/>
          </a:xfrm>
          <a:prstGeom prst="rect">
            <a:avLst/>
          </a:prstGeom>
          <a:noFill/>
        </p:spPr>
      </p:pic>
      <p:pic>
        <p:nvPicPr>
          <p:cNvPr id="35850" name="Picture 10" descr="http://images1.snapfish.com/232323232%7Ffp%3A86%3Enu%3D3235%3E4%3B4%3E74%3B%3EWSNRCG%3D33%3B5%3A%3B%3C2%3A8339nu0mrj"/>
          <p:cNvPicPr>
            <a:picLocks noChangeAspect="1" noChangeArrowheads="1"/>
          </p:cNvPicPr>
          <p:nvPr/>
        </p:nvPicPr>
        <p:blipFill>
          <a:blip r:embed="rId5" cstate="print"/>
          <a:srcRect/>
          <a:stretch>
            <a:fillRect/>
          </a:stretch>
        </p:blipFill>
        <p:spPr bwMode="auto">
          <a:xfrm>
            <a:off x="4876800" y="3581400"/>
            <a:ext cx="3581400" cy="2686051"/>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J:\DCIM\100K7630\100_5572.JPG"/>
          <p:cNvPicPr>
            <a:picLocks noChangeAspect="1" noChangeArrowheads="1"/>
          </p:cNvPicPr>
          <p:nvPr/>
        </p:nvPicPr>
        <p:blipFill>
          <a:blip r:embed="rId2" cstate="print"/>
          <a:srcRect/>
          <a:stretch>
            <a:fillRect/>
          </a:stretch>
        </p:blipFill>
        <p:spPr bwMode="auto">
          <a:xfrm>
            <a:off x="3200400" y="2362200"/>
            <a:ext cx="5671268" cy="4253451"/>
          </a:xfrm>
          <a:prstGeom prst="rect">
            <a:avLst/>
          </a:prstGeom>
          <a:noFill/>
        </p:spPr>
      </p:pic>
      <p:pic>
        <p:nvPicPr>
          <p:cNvPr id="1026" name="Picture 2" descr="J:\DCIM\100K7630\100_5564.JPG"/>
          <p:cNvPicPr>
            <a:picLocks noChangeAspect="1" noChangeArrowheads="1"/>
          </p:cNvPicPr>
          <p:nvPr/>
        </p:nvPicPr>
        <p:blipFill>
          <a:blip r:embed="rId3" cstate="print"/>
          <a:srcRect/>
          <a:stretch>
            <a:fillRect/>
          </a:stretch>
        </p:blipFill>
        <p:spPr bwMode="auto">
          <a:xfrm rot="21007589">
            <a:off x="440393" y="558258"/>
            <a:ext cx="5061668" cy="3796251"/>
          </a:xfrm>
          <a:prstGeom prst="rect">
            <a:avLst/>
          </a:prstGeom>
          <a:noFill/>
        </p:spPr>
      </p:pic>
      <p:sp>
        <p:nvSpPr>
          <p:cNvPr id="4" name="TextBox 3"/>
          <p:cNvSpPr txBox="1"/>
          <p:nvPr/>
        </p:nvSpPr>
        <p:spPr>
          <a:xfrm>
            <a:off x="5486400" y="685800"/>
            <a:ext cx="3352800" cy="923330"/>
          </a:xfrm>
          <a:prstGeom prst="rect">
            <a:avLst/>
          </a:prstGeom>
          <a:noFill/>
        </p:spPr>
        <p:txBody>
          <a:bodyPr wrap="square" rtlCol="0">
            <a:spAutoFit/>
          </a:bodyPr>
          <a:lstStyle/>
          <a:p>
            <a:pPr algn="ctr"/>
            <a:r>
              <a:rPr lang="en-US" b="1" dirty="0" smtClean="0"/>
              <a:t>SMITHVILLE WELCOME CENTER</a:t>
            </a:r>
          </a:p>
          <a:p>
            <a:pPr algn="ctr"/>
            <a:r>
              <a:rPr lang="en-US" b="1" dirty="0" smtClean="0"/>
              <a:t>SMITHVILLE PARK</a:t>
            </a:r>
          </a:p>
          <a:p>
            <a:pPr algn="ctr"/>
            <a:r>
              <a:rPr lang="en-US" b="1" dirty="0" smtClean="0"/>
              <a:t>EASTAMPTON</a:t>
            </a:r>
            <a:endParaRPr lang="en-US" b="1" dirty="0"/>
          </a:p>
        </p:txBody>
      </p:sp>
      <p:pic>
        <p:nvPicPr>
          <p:cNvPr id="5" name="Picture 5" descr="J:\DCIM\100K7630\100_5556.JPG"/>
          <p:cNvPicPr>
            <a:picLocks noChangeAspect="1" noChangeArrowheads="1"/>
          </p:cNvPicPr>
          <p:nvPr/>
        </p:nvPicPr>
        <p:blipFill>
          <a:blip r:embed="rId4" cstate="print"/>
          <a:srcRect/>
          <a:stretch>
            <a:fillRect/>
          </a:stretch>
        </p:blipFill>
        <p:spPr bwMode="auto">
          <a:xfrm rot="444954">
            <a:off x="338383" y="4648236"/>
            <a:ext cx="2482716" cy="1862037"/>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8382000" cy="4524315"/>
          </a:xfrm>
          <a:prstGeom prst="rect">
            <a:avLst/>
          </a:prstGeom>
        </p:spPr>
        <p:txBody>
          <a:bodyPr wrap="square">
            <a:spAutoFit/>
          </a:bodyPr>
          <a:lstStyle/>
          <a:p>
            <a:pPr algn="ctr"/>
            <a:r>
              <a:rPr lang="en-US" b="1" dirty="0" smtClean="0">
                <a:solidFill>
                  <a:srgbClr val="C00000"/>
                </a:solidFill>
              </a:rPr>
              <a:t>ALICE PAUL INSTITUTE</a:t>
            </a:r>
          </a:p>
          <a:p>
            <a:pPr algn="ctr"/>
            <a:r>
              <a:rPr lang="en-US" b="1" dirty="0" smtClean="0">
                <a:solidFill>
                  <a:srgbClr val="C00000"/>
                </a:solidFill>
              </a:rPr>
              <a:t>Thursday, September 27 at 7:00 p.m.</a:t>
            </a:r>
          </a:p>
          <a:p>
            <a:pPr algn="ctr"/>
            <a:r>
              <a:rPr lang="en-US" b="1" dirty="0" smtClean="0">
                <a:solidFill>
                  <a:srgbClr val="C00000"/>
                </a:solidFill>
              </a:rPr>
              <a:t>Alice Paul Institute, 128 Hooton Road, Mt. Laurel</a:t>
            </a:r>
          </a:p>
          <a:p>
            <a:pPr algn="ctr"/>
            <a:endParaRPr lang="en-US" b="1" dirty="0" smtClean="0">
              <a:solidFill>
                <a:srgbClr val="C00000"/>
              </a:solidFill>
            </a:endParaRPr>
          </a:p>
          <a:p>
            <a:r>
              <a:rPr lang="en-US" dirty="0" smtClean="0"/>
              <a:t>“Born in the USA:  Birth, Commemoration, and American Public Memory”</a:t>
            </a:r>
          </a:p>
          <a:p>
            <a:endParaRPr lang="en-US" dirty="0" smtClean="0"/>
          </a:p>
          <a:p>
            <a:r>
              <a:rPr lang="en-US" dirty="0" smtClean="0"/>
              <a:t>A book and author talk with Seth </a:t>
            </a:r>
            <a:r>
              <a:rPr lang="en-US" dirty="0" err="1" smtClean="0"/>
              <a:t>Bruggeman</a:t>
            </a:r>
            <a:r>
              <a:rPr lang="en-US" dirty="0" smtClean="0"/>
              <a:t>, assistant professor of history and public history coordinator at Temple University, who edited this collection of essays on how and why we choose what we commemorate and the challenges of managing historical sites.  </a:t>
            </a:r>
            <a:r>
              <a:rPr lang="en-US" dirty="0" err="1" smtClean="0"/>
              <a:t>Paulsdale</a:t>
            </a:r>
            <a:r>
              <a:rPr lang="en-US" dirty="0" smtClean="0"/>
              <a:t>, the birthplace of Alice Paul and the Alice Paul Institute’s headquarters,  is the subject of one chapter in the book.  Founding members of the Alice Paul Institute will discuss their experiences in saving and restoring </a:t>
            </a:r>
            <a:r>
              <a:rPr lang="en-US" dirty="0" err="1" smtClean="0"/>
              <a:t>Paulsdale</a:t>
            </a:r>
            <a:r>
              <a:rPr lang="en-US" dirty="0" smtClean="0"/>
              <a:t>. </a:t>
            </a:r>
          </a:p>
          <a:p>
            <a:r>
              <a:rPr lang="en-US" dirty="0" smtClean="0"/>
              <a:t> </a:t>
            </a:r>
          </a:p>
          <a:p>
            <a:r>
              <a:rPr lang="en-US" dirty="0" smtClean="0"/>
              <a:t>For more information, </a:t>
            </a:r>
            <a:r>
              <a:rPr lang="en-US" dirty="0" smtClean="0">
                <a:hlinkClick r:id="rId2"/>
              </a:rPr>
              <a:t>www.alicepaul.org</a:t>
            </a:r>
            <a:r>
              <a:rPr lang="en-US" dirty="0" smtClean="0"/>
              <a:t>.</a:t>
            </a:r>
          </a:p>
          <a:p>
            <a:endParaRPr lang="en-US" dirty="0" smtClean="0"/>
          </a:p>
          <a:p>
            <a:r>
              <a:rPr lang="en-US" dirty="0" smtClean="0"/>
              <a:t>Reserve your space by email at </a:t>
            </a:r>
            <a:r>
              <a:rPr lang="en-US" dirty="0" smtClean="0">
                <a:hlinkClick r:id="rId3"/>
              </a:rPr>
              <a:t>info@alicepaul.org</a:t>
            </a:r>
            <a:r>
              <a:rPr lang="en-US" dirty="0" smtClean="0"/>
              <a:t> or by calling 856-231-1885.</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J:\DCIM\100K7630\100_5551.JPG"/>
          <p:cNvPicPr>
            <a:picLocks noChangeAspect="1" noChangeArrowheads="1"/>
          </p:cNvPicPr>
          <p:nvPr/>
        </p:nvPicPr>
        <p:blipFill>
          <a:blip r:embed="rId2" cstate="print"/>
          <a:srcRect/>
          <a:stretch>
            <a:fillRect/>
          </a:stretch>
        </p:blipFill>
        <p:spPr bwMode="auto">
          <a:xfrm rot="21094485">
            <a:off x="581108" y="431921"/>
            <a:ext cx="4038600" cy="3028950"/>
          </a:xfrm>
          <a:prstGeom prst="rect">
            <a:avLst/>
          </a:prstGeom>
          <a:noFill/>
        </p:spPr>
      </p:pic>
      <p:pic>
        <p:nvPicPr>
          <p:cNvPr id="39940" name="Picture 4" descr="J:\DCIM\100K7630\100_5552.JPG"/>
          <p:cNvPicPr>
            <a:picLocks noChangeAspect="1" noChangeArrowheads="1"/>
          </p:cNvPicPr>
          <p:nvPr/>
        </p:nvPicPr>
        <p:blipFill>
          <a:blip r:embed="rId3" cstate="print"/>
          <a:srcRect/>
          <a:stretch>
            <a:fillRect/>
          </a:stretch>
        </p:blipFill>
        <p:spPr bwMode="auto">
          <a:xfrm rot="21067725">
            <a:off x="437998" y="3112688"/>
            <a:ext cx="4038600" cy="3028950"/>
          </a:xfrm>
          <a:prstGeom prst="rect">
            <a:avLst/>
          </a:prstGeom>
          <a:noFill/>
        </p:spPr>
      </p:pic>
      <p:pic>
        <p:nvPicPr>
          <p:cNvPr id="8" name="Picture 7" descr="J:\DCIM\100K7630\100_5568.JPG"/>
          <p:cNvPicPr>
            <a:picLocks noChangeAspect="1" noChangeArrowheads="1"/>
          </p:cNvPicPr>
          <p:nvPr/>
        </p:nvPicPr>
        <p:blipFill>
          <a:blip r:embed="rId4" cstate="print"/>
          <a:srcRect/>
          <a:stretch>
            <a:fillRect/>
          </a:stretch>
        </p:blipFill>
        <p:spPr bwMode="auto">
          <a:xfrm rot="390099">
            <a:off x="4875877" y="361607"/>
            <a:ext cx="3859635" cy="2894726"/>
          </a:xfrm>
          <a:prstGeom prst="rect">
            <a:avLst/>
          </a:prstGeom>
          <a:noFill/>
        </p:spPr>
      </p:pic>
      <p:pic>
        <p:nvPicPr>
          <p:cNvPr id="10" name="Picture 6" descr="J:\DCIM\100K7630\100_5559.JPG"/>
          <p:cNvPicPr>
            <a:picLocks noChangeAspect="1" noChangeArrowheads="1"/>
          </p:cNvPicPr>
          <p:nvPr/>
        </p:nvPicPr>
        <p:blipFill>
          <a:blip r:embed="rId5" cstate="print"/>
          <a:srcRect/>
          <a:stretch>
            <a:fillRect/>
          </a:stretch>
        </p:blipFill>
        <p:spPr bwMode="auto">
          <a:xfrm rot="360016">
            <a:off x="5518420" y="2663636"/>
            <a:ext cx="2968130" cy="2226098"/>
          </a:xfrm>
          <a:prstGeom prst="rect">
            <a:avLst/>
          </a:prstGeom>
          <a:noFill/>
        </p:spPr>
      </p:pic>
      <p:sp>
        <p:nvSpPr>
          <p:cNvPr id="11" name="TextBox 10"/>
          <p:cNvSpPr txBox="1"/>
          <p:nvPr/>
        </p:nvSpPr>
        <p:spPr>
          <a:xfrm rot="358720">
            <a:off x="4986653" y="4230744"/>
            <a:ext cx="3810000" cy="2308324"/>
          </a:xfrm>
          <a:prstGeom prst="rect">
            <a:avLst/>
          </a:prstGeom>
          <a:solidFill>
            <a:srgbClr val="FFFF00"/>
          </a:solidFill>
        </p:spPr>
        <p:txBody>
          <a:bodyPr wrap="square" rtlCol="0">
            <a:spAutoFit/>
          </a:bodyPr>
          <a:lstStyle/>
          <a:p>
            <a:r>
              <a:rPr lang="en-US" dirty="0" smtClean="0"/>
              <a:t>Engraver:</a:t>
            </a:r>
          </a:p>
          <a:p>
            <a:pPr algn="ctr"/>
            <a:r>
              <a:rPr lang="en-US" dirty="0" smtClean="0"/>
              <a:t>Frederick </a:t>
            </a:r>
            <a:r>
              <a:rPr lang="en-US" dirty="0" err="1" smtClean="0"/>
              <a:t>Szelc</a:t>
            </a:r>
            <a:r>
              <a:rPr lang="en-US" dirty="0" smtClean="0"/>
              <a:t> Memorials</a:t>
            </a:r>
          </a:p>
          <a:p>
            <a:pPr algn="ctr"/>
            <a:r>
              <a:rPr lang="en-US" dirty="0" smtClean="0"/>
              <a:t>Manitoba Trail, </a:t>
            </a:r>
            <a:r>
              <a:rPr lang="en-US" dirty="0" err="1" smtClean="0"/>
              <a:t>Shamong</a:t>
            </a:r>
            <a:r>
              <a:rPr lang="en-US" dirty="0" smtClean="0"/>
              <a:t>, NJ</a:t>
            </a:r>
          </a:p>
          <a:p>
            <a:pPr algn="ctr"/>
            <a:r>
              <a:rPr lang="en-US" dirty="0" smtClean="0"/>
              <a:t>609-268-5999</a:t>
            </a:r>
          </a:p>
          <a:p>
            <a:pPr algn="ctr"/>
            <a:endParaRPr lang="en-US" dirty="0" smtClean="0"/>
          </a:p>
          <a:p>
            <a:r>
              <a:rPr lang="en-US" dirty="0" smtClean="0"/>
              <a:t>Cell: 609-377-6988</a:t>
            </a:r>
          </a:p>
          <a:p>
            <a:r>
              <a:rPr lang="en-US" dirty="0" smtClean="0"/>
              <a:t>szelcmemorials@gmail.com</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9112" y="1959857"/>
            <a:ext cx="8105775" cy="300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578556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joseph\AppData\Local\Temp\MtHollyGirardHouse-1.jpeg"/>
          <p:cNvPicPr/>
          <p:nvPr/>
        </p:nvPicPr>
        <p:blipFill>
          <a:blip r:embed="rId2" cstate="print"/>
          <a:srcRect/>
          <a:stretch>
            <a:fillRect/>
          </a:stretch>
        </p:blipFill>
        <p:spPr bwMode="auto">
          <a:xfrm>
            <a:off x="457200" y="1371600"/>
            <a:ext cx="4038600" cy="3276600"/>
          </a:xfrm>
          <a:prstGeom prst="rect">
            <a:avLst/>
          </a:prstGeom>
          <a:noFill/>
          <a:ln w="9525">
            <a:noFill/>
            <a:miter lim="800000"/>
            <a:headEnd/>
            <a:tailEnd/>
          </a:ln>
        </p:spPr>
      </p:pic>
      <p:pic>
        <p:nvPicPr>
          <p:cNvPr id="24580" name="Picture 4" descr="http://images1.snapfish.com/232323232%7Ffp933%3Enu%3D3235%3E4%3B4%3E74%3B%3EWSNRCG%3D323%3A4%3B339366%3Cnu0mrj"/>
          <p:cNvPicPr>
            <a:picLocks noChangeAspect="1" noChangeArrowheads="1"/>
          </p:cNvPicPr>
          <p:nvPr/>
        </p:nvPicPr>
        <p:blipFill>
          <a:blip r:embed="rId3" cstate="print"/>
          <a:srcRect/>
          <a:stretch>
            <a:fillRect/>
          </a:stretch>
        </p:blipFill>
        <p:spPr bwMode="auto">
          <a:xfrm>
            <a:off x="4724400" y="609600"/>
            <a:ext cx="4143375" cy="5524500"/>
          </a:xfrm>
          <a:prstGeom prst="rect">
            <a:avLst/>
          </a:prstGeom>
          <a:noFill/>
        </p:spPr>
      </p:pic>
      <p:sp>
        <p:nvSpPr>
          <p:cNvPr id="4" name="TextBox 3"/>
          <p:cNvSpPr txBox="1"/>
          <p:nvPr/>
        </p:nvSpPr>
        <p:spPr>
          <a:xfrm>
            <a:off x="1066800" y="5334000"/>
            <a:ext cx="2971800" cy="369332"/>
          </a:xfrm>
          <a:prstGeom prst="rect">
            <a:avLst/>
          </a:prstGeom>
          <a:noFill/>
        </p:spPr>
        <p:txBody>
          <a:bodyPr wrap="square" rtlCol="0">
            <a:spAutoFit/>
          </a:bodyPr>
          <a:lstStyle/>
          <a:p>
            <a:r>
              <a:rPr lang="en-US" b="1" dirty="0" smtClean="0"/>
              <a:t>211 Mill Street, Mount Holly</a:t>
            </a:r>
            <a:endParaRPr lang="en-US" b="1" dirty="0"/>
          </a:p>
        </p:txBody>
      </p:sp>
      <p:sp>
        <p:nvSpPr>
          <p:cNvPr id="5" name="Wave 4"/>
          <p:cNvSpPr/>
          <p:nvPr/>
        </p:nvSpPr>
        <p:spPr>
          <a:xfrm>
            <a:off x="3581400" y="4724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18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152400" y="304800"/>
            <a:ext cx="5892800" cy="4419600"/>
          </a:xfrm>
          <a:prstGeom prst="rect">
            <a:avLst/>
          </a:prstGeom>
          <a:noFill/>
          <a:ln w="9525">
            <a:noFill/>
            <a:miter lim="800000"/>
            <a:headEnd/>
            <a:tailEnd/>
          </a:ln>
        </p:spPr>
      </p:pic>
      <p:pic>
        <p:nvPicPr>
          <p:cNvPr id="7" name="Picture 1" descr="WHTElizWhite.jpg"/>
          <p:cNvPicPr>
            <a:picLocks noChangeAspect="1"/>
          </p:cNvPicPr>
          <p:nvPr/>
        </p:nvPicPr>
        <p:blipFill>
          <a:blip r:embed="rId3" cstate="print"/>
          <a:srcRect/>
          <a:stretch>
            <a:fillRect/>
          </a:stretch>
        </p:blipFill>
        <p:spPr bwMode="auto">
          <a:xfrm>
            <a:off x="304800" y="3810000"/>
            <a:ext cx="3810000" cy="2857500"/>
          </a:xfrm>
          <a:prstGeom prst="rect">
            <a:avLst/>
          </a:prstGeom>
          <a:noFill/>
          <a:ln w="9525">
            <a:noFill/>
            <a:miter lim="800000"/>
            <a:headEnd/>
            <a:tailEnd/>
          </a:ln>
        </p:spPr>
      </p:pic>
      <p:pic>
        <p:nvPicPr>
          <p:cNvPr id="8" name="Picture 1" descr="C:\Users\joseph\Pictures\2011-07-04\045.JPG"/>
          <p:cNvPicPr>
            <a:picLocks noChangeAspect="1" noChangeArrowheads="1"/>
          </p:cNvPicPr>
          <p:nvPr/>
        </p:nvPicPr>
        <p:blipFill>
          <a:blip r:embed="rId4" cstate="print"/>
          <a:srcRect/>
          <a:stretch>
            <a:fillRect/>
          </a:stretch>
        </p:blipFill>
        <p:spPr bwMode="auto">
          <a:xfrm>
            <a:off x="4724400" y="3352800"/>
            <a:ext cx="4114801" cy="3086302"/>
          </a:xfrm>
          <a:prstGeom prst="rect">
            <a:avLst/>
          </a:prstGeom>
          <a:noFill/>
        </p:spPr>
      </p:pic>
      <p:pic>
        <p:nvPicPr>
          <p:cNvPr id="9" name="Picture 4" descr="AgnesHeritage"/>
          <p:cNvPicPr>
            <a:picLocks noChangeAspect="1" noChangeArrowheads="1"/>
          </p:cNvPicPr>
          <p:nvPr/>
        </p:nvPicPr>
        <p:blipFill>
          <a:blip r:embed="rId5" cstate="print"/>
          <a:srcRect/>
          <a:stretch>
            <a:fillRect/>
          </a:stretch>
        </p:blipFill>
        <p:spPr bwMode="auto">
          <a:xfrm>
            <a:off x="4953000" y="152400"/>
            <a:ext cx="4027665" cy="2971801"/>
          </a:xfrm>
          <a:prstGeom prst="rect">
            <a:avLst/>
          </a:prstGeom>
          <a:noFill/>
          <a:ln w="9525">
            <a:noFill/>
            <a:miter lim="800000"/>
            <a:headEnd/>
            <a:tailEnd/>
          </a:ln>
        </p:spPr>
      </p:pic>
      <p:sp>
        <p:nvSpPr>
          <p:cNvPr id="10" name="TextBox 9"/>
          <p:cNvSpPr txBox="1"/>
          <p:nvPr/>
        </p:nvSpPr>
        <p:spPr>
          <a:xfrm>
            <a:off x="228600" y="152400"/>
            <a:ext cx="4648200" cy="1077218"/>
          </a:xfrm>
          <a:prstGeom prst="rect">
            <a:avLst/>
          </a:prstGeom>
          <a:solidFill>
            <a:srgbClr val="FFC000"/>
          </a:solidFill>
        </p:spPr>
        <p:txBody>
          <a:bodyPr wrap="square" rtlCol="0">
            <a:spAutoFit/>
          </a:bodyPr>
          <a:lstStyle/>
          <a:p>
            <a:pPr algn="ctr"/>
            <a:r>
              <a:rPr lang="en-US" dirty="0" smtClean="0"/>
              <a:t>Burlington County’s Women’s Heritage Trail Historical  Markers</a:t>
            </a:r>
          </a:p>
          <a:p>
            <a:pPr algn="ctr"/>
            <a:r>
              <a:rPr lang="en-US" sz="1400" dirty="0" smtClean="0"/>
              <a:t>NJ Dept. of Environmental Protection</a:t>
            </a:r>
          </a:p>
          <a:p>
            <a:pPr algn="ctr"/>
            <a:r>
              <a:rPr lang="en-US" sz="1400" dirty="0" smtClean="0"/>
              <a:t>Historic Preservation Office</a:t>
            </a:r>
            <a:endParaRPr lang="en-US" sz="1400" dirty="0"/>
          </a:p>
        </p:txBody>
      </p:sp>
      <p:sp>
        <p:nvSpPr>
          <p:cNvPr id="11" name="TextBox 10"/>
          <p:cNvSpPr txBox="1"/>
          <p:nvPr/>
        </p:nvSpPr>
        <p:spPr>
          <a:xfrm>
            <a:off x="5410200" y="3048000"/>
            <a:ext cx="3200400" cy="369332"/>
          </a:xfrm>
          <a:prstGeom prst="rect">
            <a:avLst/>
          </a:prstGeom>
          <a:solidFill>
            <a:srgbClr val="FFC000"/>
          </a:solidFill>
        </p:spPr>
        <p:txBody>
          <a:bodyPr wrap="square" rtlCol="0">
            <a:spAutoFit/>
          </a:bodyPr>
          <a:lstStyle/>
          <a:p>
            <a:r>
              <a:rPr lang="en-US" dirty="0" smtClean="0"/>
              <a:t>Agnes </a:t>
            </a:r>
            <a:r>
              <a:rPr lang="en-US" dirty="0" err="1" smtClean="0"/>
              <a:t>Gilkerson</a:t>
            </a:r>
            <a:r>
              <a:rPr lang="en-US" dirty="0" smtClean="0"/>
              <a:t> - </a:t>
            </a:r>
            <a:r>
              <a:rPr lang="en-US" dirty="0" err="1" smtClean="0"/>
              <a:t>Eastampton</a:t>
            </a:r>
            <a:endParaRPr lang="en-US" dirty="0"/>
          </a:p>
        </p:txBody>
      </p:sp>
      <p:sp>
        <p:nvSpPr>
          <p:cNvPr id="14" name="TextBox 13"/>
          <p:cNvSpPr txBox="1"/>
          <p:nvPr/>
        </p:nvSpPr>
        <p:spPr>
          <a:xfrm>
            <a:off x="5715000" y="6248400"/>
            <a:ext cx="2743200" cy="369332"/>
          </a:xfrm>
          <a:prstGeom prst="rect">
            <a:avLst/>
          </a:prstGeom>
          <a:solidFill>
            <a:srgbClr val="FFC000"/>
          </a:solidFill>
        </p:spPr>
        <p:txBody>
          <a:bodyPr wrap="square" rtlCol="0">
            <a:spAutoFit/>
          </a:bodyPr>
          <a:lstStyle/>
          <a:p>
            <a:r>
              <a:rPr lang="en-US" dirty="0" smtClean="0"/>
              <a:t>Clara Barton, Bordentown</a:t>
            </a:r>
            <a:endParaRPr lang="en-US" dirty="0"/>
          </a:p>
        </p:txBody>
      </p:sp>
      <p:sp>
        <p:nvSpPr>
          <p:cNvPr id="17" name="TextBox 16"/>
          <p:cNvSpPr txBox="1"/>
          <p:nvPr/>
        </p:nvSpPr>
        <p:spPr>
          <a:xfrm>
            <a:off x="609600" y="6324600"/>
            <a:ext cx="3352800" cy="369332"/>
          </a:xfrm>
          <a:prstGeom prst="rect">
            <a:avLst/>
          </a:prstGeom>
          <a:solidFill>
            <a:srgbClr val="FFC000"/>
          </a:solidFill>
        </p:spPr>
        <p:txBody>
          <a:bodyPr wrap="square" rtlCol="0">
            <a:spAutoFit/>
          </a:bodyPr>
          <a:lstStyle/>
          <a:p>
            <a:r>
              <a:rPr lang="en-US" dirty="0" smtClean="0"/>
              <a:t>Elizabeth White, Pemberton Twp. </a:t>
            </a:r>
            <a:endParaRPr lang="en-US" dirty="0"/>
          </a:p>
        </p:txBody>
      </p:sp>
      <p:sp>
        <p:nvSpPr>
          <p:cNvPr id="18" name="TextBox 17"/>
          <p:cNvSpPr txBox="1"/>
          <p:nvPr/>
        </p:nvSpPr>
        <p:spPr>
          <a:xfrm>
            <a:off x="1905000" y="3505200"/>
            <a:ext cx="2590800" cy="369332"/>
          </a:xfrm>
          <a:prstGeom prst="rect">
            <a:avLst/>
          </a:prstGeom>
          <a:solidFill>
            <a:srgbClr val="FFC000"/>
          </a:solidFill>
        </p:spPr>
        <p:txBody>
          <a:bodyPr wrap="square" rtlCol="0">
            <a:spAutoFit/>
          </a:bodyPr>
          <a:lstStyle/>
          <a:p>
            <a:r>
              <a:rPr lang="en-US" dirty="0" smtClean="0"/>
              <a:t>Alice Paul, Mount Laurel</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cstate="print"/>
          <a:srcRect/>
          <a:stretch>
            <a:fillRect/>
          </a:stretch>
        </p:blipFill>
        <p:spPr bwMode="auto">
          <a:xfrm rot="21276312">
            <a:off x="5211855" y="853850"/>
            <a:ext cx="3689733" cy="2438400"/>
          </a:xfrm>
          <a:prstGeom prst="rect">
            <a:avLst/>
          </a:prstGeom>
          <a:noFill/>
          <a:ln w="9525">
            <a:noFill/>
            <a:miter lim="800000"/>
            <a:headEnd/>
            <a:tailEnd/>
          </a:ln>
          <a:effectLst/>
        </p:spPr>
      </p:pic>
      <p:sp>
        <p:nvSpPr>
          <p:cNvPr id="6" name="TextBox 5"/>
          <p:cNvSpPr txBox="1"/>
          <p:nvPr/>
        </p:nvSpPr>
        <p:spPr>
          <a:xfrm rot="21284306">
            <a:off x="4656145" y="347279"/>
            <a:ext cx="4267200" cy="369332"/>
          </a:xfrm>
          <a:prstGeom prst="rect">
            <a:avLst/>
          </a:prstGeom>
          <a:noFill/>
        </p:spPr>
        <p:txBody>
          <a:bodyPr wrap="square" rtlCol="0">
            <a:spAutoFit/>
          </a:bodyPr>
          <a:lstStyle/>
          <a:p>
            <a:r>
              <a:rPr lang="en-US" b="1" dirty="0" smtClean="0"/>
              <a:t>BORDENTOWN – REVOLUTIONARY WAR</a:t>
            </a:r>
            <a:endParaRPr lang="en-US" b="1" dirty="0"/>
          </a:p>
        </p:txBody>
      </p:sp>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403313">
            <a:off x="2857874" y="4297916"/>
            <a:ext cx="3255154" cy="21505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455003">
            <a:off x="270521" y="3951785"/>
            <a:ext cx="2882900" cy="198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26582" y="705555"/>
            <a:ext cx="3151187" cy="2359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06327" y="203199"/>
            <a:ext cx="1697920" cy="379545"/>
          </a:xfrm>
          <a:prstGeom prst="rect">
            <a:avLst/>
          </a:prstGeom>
          <a:noFill/>
        </p:spPr>
        <p:txBody>
          <a:bodyPr wrap="square" rtlCol="0">
            <a:spAutoFit/>
          </a:bodyPr>
          <a:lstStyle/>
          <a:p>
            <a:r>
              <a:rPr lang="en-US" b="1" dirty="0" smtClean="0"/>
              <a:t>MOUNT HOLLY</a:t>
            </a:r>
            <a:endParaRPr lang="en-US" b="1" dirty="0"/>
          </a:p>
        </p:txBody>
      </p:sp>
      <p:pic>
        <p:nvPicPr>
          <p:cNvPr id="7174"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485910" y="3271541"/>
            <a:ext cx="3505200" cy="3341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rot="382479">
            <a:off x="2209800" y="3461510"/>
            <a:ext cx="1697920" cy="379545"/>
          </a:xfrm>
          <a:prstGeom prst="rect">
            <a:avLst/>
          </a:prstGeom>
          <a:noFill/>
        </p:spPr>
        <p:txBody>
          <a:bodyPr wrap="square" rtlCol="0">
            <a:spAutoFit/>
          </a:bodyPr>
          <a:lstStyle/>
          <a:p>
            <a:r>
              <a:rPr lang="en-US" b="1" dirty="0" smtClean="0"/>
              <a:t>BURLINGTON</a:t>
            </a:r>
            <a:endParaRPr lang="en-US" b="1" dirty="0"/>
          </a:p>
        </p:txBody>
      </p:sp>
      <p:sp>
        <p:nvSpPr>
          <p:cNvPr id="10" name="Wave 9"/>
          <p:cNvSpPr/>
          <p:nvPr/>
        </p:nvSpPr>
        <p:spPr>
          <a:xfrm>
            <a:off x="990600" y="59436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24 </a:t>
            </a:r>
            <a:r>
              <a:rPr lang="en-US" sz="1000" b="1" dirty="0" err="1" smtClean="0">
                <a:solidFill>
                  <a:schemeClr val="bg1">
                    <a:lumMod val="85000"/>
                  </a:schemeClr>
                </a:solidFill>
              </a:rPr>
              <a:t>wds</a:t>
            </a:r>
            <a:r>
              <a:rPr lang="en-US" dirty="0" smtClean="0"/>
              <a:t>.</a:t>
            </a:r>
            <a:endParaRPr lang="en-US" dirty="0"/>
          </a:p>
        </p:txBody>
      </p:sp>
      <p:sp>
        <p:nvSpPr>
          <p:cNvPr id="11" name="Wave 10"/>
          <p:cNvSpPr/>
          <p:nvPr/>
        </p:nvSpPr>
        <p:spPr>
          <a:xfrm>
            <a:off x="8153400" y="29718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23 </a:t>
            </a:r>
            <a:r>
              <a:rPr lang="en-US" sz="1000" b="1" dirty="0" err="1" smtClean="0">
                <a:solidFill>
                  <a:schemeClr val="bg1">
                    <a:lumMod val="85000"/>
                  </a:schemeClr>
                </a:solidFill>
              </a:rPr>
              <a:t>wds</a:t>
            </a:r>
            <a:r>
              <a:rPr lang="en-US" dirty="0" smtClean="0"/>
              <a:t>.</a:t>
            </a:r>
            <a:endParaRPr lang="en-US" dirty="0"/>
          </a:p>
        </p:txBody>
      </p:sp>
      <p:sp>
        <p:nvSpPr>
          <p:cNvPr id="12" name="Wave 11"/>
          <p:cNvSpPr/>
          <p:nvPr/>
        </p:nvSpPr>
        <p:spPr>
          <a:xfrm>
            <a:off x="8001000" y="63246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21 </a:t>
            </a:r>
            <a:r>
              <a:rPr lang="en-US" sz="1000" b="1" dirty="0" err="1" smtClean="0">
                <a:solidFill>
                  <a:schemeClr val="bg1">
                    <a:lumMod val="85000"/>
                  </a:schemeClr>
                </a:solidFill>
              </a:rPr>
              <a:t>wds</a:t>
            </a:r>
            <a:r>
              <a:rPr lang="en-US" dirty="0" smtClean="0"/>
              <a:t>.</a:t>
            </a:r>
            <a:endParaRPr lang="en-US" dirty="0"/>
          </a:p>
        </p:txBody>
      </p:sp>
      <p:sp>
        <p:nvSpPr>
          <p:cNvPr id="17" name="Wave 16"/>
          <p:cNvSpPr/>
          <p:nvPr/>
        </p:nvSpPr>
        <p:spPr>
          <a:xfrm>
            <a:off x="4191000" y="6248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22 </a:t>
            </a:r>
            <a:r>
              <a:rPr lang="en-US" sz="1000" b="1" dirty="0" err="1" smtClean="0">
                <a:solidFill>
                  <a:schemeClr val="bg1">
                    <a:lumMod val="85000"/>
                  </a:schemeClr>
                </a:solidFill>
              </a:rPr>
              <a:t>wds</a:t>
            </a:r>
            <a:r>
              <a:rPr lang="en-US" dirty="0" smtClean="0"/>
              <a:t>.</a:t>
            </a:r>
            <a:endParaRPr lang="en-US" dirty="0"/>
          </a:p>
        </p:txBody>
      </p:sp>
      <p:sp>
        <p:nvSpPr>
          <p:cNvPr id="18" name="Wave 17"/>
          <p:cNvSpPr/>
          <p:nvPr/>
        </p:nvSpPr>
        <p:spPr>
          <a:xfrm>
            <a:off x="3657600" y="30480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smtClean="0">
                <a:solidFill>
                  <a:schemeClr val="bg1">
                    <a:lumMod val="85000"/>
                  </a:schemeClr>
                </a:solidFill>
              </a:rPr>
              <a:t>21 </a:t>
            </a:r>
            <a:r>
              <a:rPr lang="en-US" sz="1000" b="1" dirty="0" err="1" smtClean="0">
                <a:solidFill>
                  <a:schemeClr val="bg1">
                    <a:lumMod val="85000"/>
                  </a:schemeClr>
                </a:solidFill>
              </a:rPr>
              <a:t>wds</a:t>
            </a:r>
            <a:r>
              <a:rPr lang="en-US" dirty="0" smtClean="0"/>
              <a:t>.</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0"/>
            <a:ext cx="7924800" cy="5632311"/>
          </a:xfrm>
          <a:prstGeom prst="rect">
            <a:avLst/>
          </a:prstGeom>
          <a:solidFill>
            <a:srgbClr val="92D050"/>
          </a:solidFill>
        </p:spPr>
        <p:txBody>
          <a:bodyPr wrap="square" rtlCol="0">
            <a:spAutoFit/>
          </a:bodyPr>
          <a:lstStyle/>
          <a:p>
            <a:pPr algn="ctr"/>
            <a:r>
              <a:rPr lang="en-US" sz="3600" b="1" dirty="0" smtClean="0"/>
              <a:t>EVOLUTION OF THE WORDING OF  HISTORICAL MARKER</a:t>
            </a:r>
          </a:p>
          <a:p>
            <a:endParaRPr lang="en-US" sz="3600" dirty="0" smtClean="0"/>
          </a:p>
          <a:p>
            <a:pPr marL="342900" indent="-342900">
              <a:buAutoNum type="arabicPeriod"/>
            </a:pPr>
            <a:r>
              <a:rPr lang="en-US" sz="3600" dirty="0" smtClean="0"/>
              <a:t> Concept to be encapsulated -  84 words </a:t>
            </a:r>
          </a:p>
          <a:p>
            <a:pPr marL="342900" indent="-342900">
              <a:buAutoNum type="arabicPeriod"/>
            </a:pPr>
            <a:endParaRPr lang="en-US" sz="3600" dirty="0" smtClean="0"/>
          </a:p>
          <a:p>
            <a:pPr marL="342900" indent="-342900">
              <a:buAutoNum type="arabicPeriod"/>
            </a:pPr>
            <a:r>
              <a:rPr lang="en-US" sz="3600" dirty="0" smtClean="0"/>
              <a:t>Edited version for sign – 40 words +/-</a:t>
            </a:r>
          </a:p>
          <a:p>
            <a:pPr marL="342900" indent="-342900">
              <a:buAutoNum type="arabicPeriod"/>
            </a:pPr>
            <a:endParaRPr lang="en-US" sz="3600" dirty="0" smtClean="0"/>
          </a:p>
          <a:p>
            <a:pPr marL="342900" indent="-342900">
              <a:buAutoNum type="arabicPeriod"/>
            </a:pPr>
            <a:r>
              <a:rPr lang="en-US" sz="3600" dirty="0" smtClean="0"/>
              <a:t>Creation of “blue line” by sign company</a:t>
            </a:r>
          </a:p>
        </p:txBody>
      </p:sp>
    </p:spTree>
    <p:extLst>
      <p:ext uri="{BB962C8B-B14F-4D97-AF65-F5344CB8AC3E}">
        <p14:creationId xmlns="" xmlns:p14="http://schemas.microsoft.com/office/powerpoint/2010/main" val="38511426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52400" y="228600"/>
            <a:ext cx="44196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Fact</a:t>
            </a:r>
            <a:r>
              <a:rPr kumimoji="0" lang="en-US" b="0" i="0" u="none" strike="noStrike" cap="none" normalizeH="0" dirty="0" smtClean="0">
                <a:ln>
                  <a:noFill/>
                </a:ln>
                <a:solidFill>
                  <a:srgbClr val="FF0000"/>
                </a:solidFill>
                <a:effectLst/>
                <a:latin typeface="Calibri" pitchFamily="34" charset="0"/>
                <a:ea typeface="Calibri" pitchFamily="34" charset="0"/>
                <a:cs typeface="Times New Roman" pitchFamily="18" charset="0"/>
              </a:rPr>
              <a:t> to be communicated: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Burlington County Marl and Transportation Company was incorporated in 1866  by John S.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Irick</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and other Vincentown businessmen. They constructed a railroad spur extending from the Vincentown Train Station terminus of the Burlington County Railroad on North Main St., crossing Mill St. at this spot and continuing along the west  bank of the Rancocas Creek on the east side of Red Lion Road for about 1 mile to the Vincentown Marl Pits near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Hilliards</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Bridge Road. The railway operated from 1870 until c.1885.</a:t>
            </a: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0000"/>
                </a:solidFill>
                <a:effectLst/>
                <a:latin typeface="Calibri" pitchFamily="34" charset="0"/>
                <a:cs typeface="Times New Roman" pitchFamily="18" charset="0"/>
              </a:rPr>
              <a:t>84 word draft – Goal:</a:t>
            </a:r>
            <a:r>
              <a:rPr kumimoji="0" lang="en-US" b="0" i="0" u="none" strike="noStrike" cap="none" normalizeH="0" dirty="0" smtClean="0">
                <a:ln>
                  <a:noFill/>
                </a:ln>
                <a:solidFill>
                  <a:srgbClr val="FF0000"/>
                </a:solidFill>
                <a:effectLst/>
                <a:latin typeface="Calibri" pitchFamily="34" charset="0"/>
                <a:cs typeface="Times New Roman" pitchFamily="18" charset="0"/>
              </a:rPr>
              <a:t> maintain concept but reduce to 40 words.</a:t>
            </a:r>
            <a:endParaRPr kumimoji="0" lang="en-US" b="0" i="0" u="none" strike="noStrike" cap="none" normalizeH="0" baseline="0" dirty="0" smtClean="0">
              <a:ln>
                <a:noFill/>
              </a:ln>
              <a:solidFill>
                <a:srgbClr val="FF0000"/>
              </a:solidFill>
              <a:effectLst/>
              <a:latin typeface="Arial" pitchFamily="34" charset="0"/>
              <a:cs typeface="Arial" pitchFamily="34" charset="0"/>
            </a:endParaRPr>
          </a:p>
        </p:txBody>
      </p:sp>
      <p:sp>
        <p:nvSpPr>
          <p:cNvPr id="3" name="Rectangle 1"/>
          <p:cNvSpPr>
            <a:spLocks noChangeArrowheads="1"/>
          </p:cNvSpPr>
          <p:nvPr/>
        </p:nvSpPr>
        <p:spPr bwMode="auto">
          <a:xfrm>
            <a:off x="4800600" y="2971800"/>
            <a:ext cx="4191000" cy="3631763"/>
          </a:xfrm>
          <a:prstGeom prst="rect">
            <a:avLst/>
          </a:prstGeom>
          <a:solidFill>
            <a:schemeClr val="tx2">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RR Crossing – 1870-1885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Incorporated in 1866 by John S. </a:t>
            </a:r>
            <a:r>
              <a:rPr kumimoji="0" lang="en-US" sz="2200"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Irick</a:t>
            </a:r>
            <a:r>
              <a:rPr kumimoji="0" lang="en-US" sz="2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and Vincentown investors, the Vincentown Marl Company RR spur crossed</a:t>
            </a:r>
            <a:r>
              <a:rPr kumimoji="0" lang="en-US" sz="2200" b="0" i="0" u="none" strike="noStrike" cap="none" normalizeH="0" dirty="0" smtClean="0">
                <a:ln>
                  <a:noFill/>
                </a:ln>
                <a:solidFill>
                  <a:schemeClr val="bg1"/>
                </a:solidFill>
                <a:effectLst/>
                <a:latin typeface="Calibri" pitchFamily="34" charset="0"/>
                <a:ea typeface="Calibri" pitchFamily="34" charset="0"/>
                <a:cs typeface="Times New Roman" pitchFamily="18" charset="0"/>
              </a:rPr>
              <a:t> here on its </a:t>
            </a:r>
            <a:r>
              <a:rPr kumimoji="0" lang="en-US" sz="2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one mile route along  Rancocas Creek and Red Lion Road from N. Main St. Train Station to Marl Pitts near </a:t>
            </a:r>
            <a:r>
              <a:rPr kumimoji="0" lang="en-US" sz="2200"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Hilliards</a:t>
            </a:r>
            <a:r>
              <a:rPr kumimoji="0" lang="en-US" sz="22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Bridge Rd.</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4" name="TextBox 3"/>
          <p:cNvSpPr txBox="1"/>
          <p:nvPr/>
        </p:nvSpPr>
        <p:spPr>
          <a:xfrm>
            <a:off x="5638800" y="2286000"/>
            <a:ext cx="2438400" cy="369332"/>
          </a:xfrm>
          <a:prstGeom prst="rect">
            <a:avLst/>
          </a:prstGeom>
          <a:solidFill>
            <a:schemeClr val="tx2">
              <a:lumMod val="60000"/>
              <a:lumOff val="40000"/>
            </a:schemeClr>
          </a:solidFill>
        </p:spPr>
        <p:txBody>
          <a:bodyPr wrap="square" rtlCol="0">
            <a:spAutoFit/>
          </a:bodyPr>
          <a:lstStyle/>
          <a:p>
            <a:r>
              <a:rPr lang="en-US" dirty="0" smtClean="0">
                <a:solidFill>
                  <a:srgbClr val="FFFF00"/>
                </a:solidFill>
              </a:rPr>
              <a:t>Result: 44-word sign </a:t>
            </a:r>
            <a:endParaRPr lang="en-US" dirty="0">
              <a:solidFill>
                <a:srgbClr val="FFFF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joseph\Documents\Joes Miscellaneous\Document (4).jpg"/>
          <p:cNvPicPr>
            <a:picLocks noChangeAspect="1" noChangeArrowheads="1"/>
          </p:cNvPicPr>
          <p:nvPr/>
        </p:nvPicPr>
        <p:blipFill>
          <a:blip r:embed="rId2" cstate="print"/>
          <a:srcRect/>
          <a:stretch>
            <a:fillRect/>
          </a:stretch>
        </p:blipFill>
        <p:spPr bwMode="auto">
          <a:xfrm>
            <a:off x="1752600" y="152400"/>
            <a:ext cx="6096000" cy="64008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ncent1876map.jpg"/>
          <p:cNvPicPr>
            <a:picLocks noChangeAspect="1"/>
          </p:cNvPicPr>
          <p:nvPr/>
        </p:nvPicPr>
        <p:blipFill>
          <a:blip r:embed="rId2" cstate="print"/>
          <a:stretch>
            <a:fillRect/>
          </a:stretch>
        </p:blipFill>
        <p:spPr>
          <a:xfrm>
            <a:off x="3581400" y="1295400"/>
            <a:ext cx="5419612" cy="5334000"/>
          </a:xfrm>
          <a:prstGeom prst="rect">
            <a:avLst/>
          </a:prstGeom>
        </p:spPr>
      </p:pic>
      <p:pic>
        <p:nvPicPr>
          <p:cNvPr id="4" name="Picture 4" descr="MarlTrainVT"/>
          <p:cNvPicPr>
            <a:picLocks noChangeAspect="1" noChangeArrowheads="1"/>
          </p:cNvPicPr>
          <p:nvPr/>
        </p:nvPicPr>
        <p:blipFill>
          <a:blip r:embed="rId3" cstate="print"/>
          <a:srcRect/>
          <a:stretch>
            <a:fillRect/>
          </a:stretch>
        </p:blipFill>
        <p:spPr bwMode="auto">
          <a:xfrm rot="20807317">
            <a:off x="346644" y="4096458"/>
            <a:ext cx="3416299" cy="2095462"/>
          </a:xfrm>
          <a:prstGeom prst="rect">
            <a:avLst/>
          </a:prstGeom>
          <a:noFill/>
        </p:spPr>
      </p:pic>
      <p:sp>
        <p:nvSpPr>
          <p:cNvPr id="5" name="Down Arrow 4"/>
          <p:cNvSpPr/>
          <p:nvPr/>
        </p:nvSpPr>
        <p:spPr>
          <a:xfrm rot="17986117">
            <a:off x="5491041" y="2060633"/>
            <a:ext cx="258768" cy="103863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joseph\Documents\Joes Miscellaneous\Document (4).jpg"/>
          <p:cNvPicPr>
            <a:picLocks noChangeAspect="1" noChangeArrowheads="1"/>
          </p:cNvPicPr>
          <p:nvPr/>
        </p:nvPicPr>
        <p:blipFill>
          <a:blip r:embed="rId4" cstate="print"/>
          <a:srcRect/>
          <a:stretch>
            <a:fillRect/>
          </a:stretch>
        </p:blipFill>
        <p:spPr bwMode="auto">
          <a:xfrm>
            <a:off x="685800" y="152400"/>
            <a:ext cx="3276600" cy="3440430"/>
          </a:xfrm>
          <a:prstGeom prst="rect">
            <a:avLst/>
          </a:prstGeom>
          <a:noFill/>
        </p:spPr>
      </p:pic>
      <p:pic>
        <p:nvPicPr>
          <p:cNvPr id="2050"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086601" y="247862"/>
            <a:ext cx="1914412" cy="12239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C:\Users\joseph\Documents\Joes Miscellaneous\Square.jpg"/>
          <p:cNvPicPr>
            <a:picLocks noChangeAspect="1" noChangeArrowheads="1"/>
          </p:cNvPicPr>
          <p:nvPr/>
        </p:nvPicPr>
        <p:blipFill>
          <a:blip r:embed="rId2" cstate="print"/>
          <a:srcRect/>
          <a:stretch>
            <a:fillRect/>
          </a:stretch>
        </p:blipFill>
        <p:spPr bwMode="auto">
          <a:xfrm>
            <a:off x="1752600" y="381000"/>
            <a:ext cx="6118098" cy="497491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76600" y="228600"/>
          <a:ext cx="5257800" cy="6248400"/>
        </p:xfrm>
        <a:graphic>
          <a:graphicData uri="http://schemas.openxmlformats.org/drawingml/2006/table">
            <a:tbl>
              <a:tblPr/>
              <a:tblGrid>
                <a:gridCol w="5257800"/>
              </a:tblGrid>
              <a:tr h="6248400">
                <a:tc>
                  <a:txBody>
                    <a:bodyPr/>
                    <a:lstStyle/>
                    <a:p>
                      <a:pPr algn="ctr"/>
                      <a:r>
                        <a:rPr lang="en-US" sz="1800" b="1" i="1" u="sng" dirty="0"/>
                        <a:t>John </a:t>
                      </a:r>
                      <a:r>
                        <a:rPr lang="en-US" sz="1800" b="1" i="1" u="sng" dirty="0" err="1"/>
                        <a:t>Woolman</a:t>
                      </a:r>
                      <a:r>
                        <a:rPr lang="en-US" sz="1800" b="1" i="1" u="sng" dirty="0"/>
                        <a:t> Memorial Association</a:t>
                      </a:r>
                      <a:br>
                        <a:rPr lang="en-US" sz="1800" b="1" i="1" u="sng" dirty="0"/>
                      </a:br>
                      <a:r>
                        <a:rPr lang="en-US" sz="1800" b="1" i="1" u="sng" dirty="0"/>
                        <a:t>Presents the</a:t>
                      </a:r>
                      <a:br>
                        <a:rPr lang="en-US" sz="1800" b="1" i="1" u="sng" dirty="0"/>
                      </a:br>
                      <a:r>
                        <a:rPr lang="en-US" sz="1800" b="1" i="1" u="sng" dirty="0"/>
                        <a:t>65th Annual </a:t>
                      </a:r>
                      <a:r>
                        <a:rPr lang="en-US" sz="1800" b="1" i="1" u="sng" dirty="0" err="1"/>
                        <a:t>Woolman</a:t>
                      </a:r>
                      <a:r>
                        <a:rPr lang="en-US" sz="1800" b="1" i="1" u="sng" dirty="0"/>
                        <a:t> Lecture</a:t>
                      </a:r>
                      <a:br>
                        <a:rPr lang="en-US" sz="1800" b="1" i="1" u="sng" dirty="0"/>
                      </a:br>
                      <a:r>
                        <a:rPr lang="en-US" sz="1800" dirty="0"/>
                        <a:t>Geoffrey Plank  will speak on</a:t>
                      </a:r>
                      <a:br>
                        <a:rPr lang="en-US" sz="1800" dirty="0"/>
                      </a:br>
                      <a:r>
                        <a:rPr lang="en-US" sz="1800" dirty="0"/>
                        <a:t>"THE OTHER WOOLMANS: </a:t>
                      </a:r>
                      <a:br>
                        <a:rPr lang="en-US" sz="1800" dirty="0"/>
                      </a:br>
                      <a:r>
                        <a:rPr lang="en-US" sz="1800" dirty="0"/>
                        <a:t>FAMILY LIFE AND THE IDEALS </a:t>
                      </a:r>
                      <a:br>
                        <a:rPr lang="en-US" sz="1800" dirty="0"/>
                      </a:br>
                      <a:r>
                        <a:rPr lang="en-US" sz="1800" dirty="0"/>
                        <a:t>OF AN 18TH CENTURY ABOLITIONIST"</a:t>
                      </a:r>
                      <a:br>
                        <a:rPr lang="en-US" sz="1800" dirty="0"/>
                      </a:br>
                      <a:r>
                        <a:rPr lang="en-US" sz="1800" dirty="0"/>
                        <a:t/>
                      </a:r>
                      <a:br>
                        <a:rPr lang="en-US" sz="1800" dirty="0"/>
                      </a:br>
                      <a:r>
                        <a:rPr lang="en-US" sz="1800" dirty="0"/>
                        <a:t>Discussion and reception follow the lecture.</a:t>
                      </a:r>
                      <a:br>
                        <a:rPr lang="en-US" sz="1800" dirty="0"/>
                      </a:br>
                      <a:r>
                        <a:rPr lang="en-US" sz="1800" dirty="0"/>
                        <a:t>Saturday, October 6, 2012</a:t>
                      </a:r>
                      <a:br>
                        <a:rPr lang="en-US" sz="1800" dirty="0"/>
                      </a:br>
                      <a:r>
                        <a:rPr lang="en-US" sz="1800" dirty="0"/>
                        <a:t>2 PM – 4 PM</a:t>
                      </a:r>
                      <a:br>
                        <a:rPr lang="en-US" sz="1800" dirty="0"/>
                      </a:br>
                      <a:r>
                        <a:rPr lang="en-US" sz="1800" dirty="0"/>
                        <a:t/>
                      </a:r>
                      <a:br>
                        <a:rPr lang="en-US" sz="1800" dirty="0"/>
                      </a:br>
                      <a:r>
                        <a:rPr lang="en-US" sz="2400" dirty="0"/>
                        <a:t>At Mount Holly Friends Meeting</a:t>
                      </a:r>
                      <a:br>
                        <a:rPr lang="en-US" sz="2400" dirty="0"/>
                      </a:br>
                      <a:r>
                        <a:rPr lang="en-US" sz="2400" dirty="0"/>
                        <a:t>81 High Street</a:t>
                      </a:r>
                      <a:br>
                        <a:rPr lang="en-US" sz="2400" dirty="0"/>
                      </a:br>
                      <a:r>
                        <a:rPr lang="en-US" sz="2400" dirty="0"/>
                        <a:t>Mount Holly, NJ</a:t>
                      </a:r>
                      <a:br>
                        <a:rPr lang="en-US" sz="2400" dirty="0"/>
                      </a:br>
                      <a:endParaRPr lang="en-US" sz="2400" dirty="0" smtClean="0"/>
                    </a:p>
                    <a:p>
                      <a:pPr algn="ctr"/>
                      <a:r>
                        <a:rPr lang="en-US" sz="1800" dirty="0"/>
                        <a:t/>
                      </a:r>
                      <a:br>
                        <a:rPr lang="en-US" sz="1800" dirty="0"/>
                      </a:br>
                      <a:r>
                        <a:rPr lang="en-US" sz="1800" dirty="0"/>
                        <a:t>For Map &amp; Directions visit:</a:t>
                      </a:r>
                      <a:r>
                        <a:rPr lang="en-US" sz="1800" dirty="0">
                          <a:hlinkClick r:id="rId2"/>
                        </a:rPr>
                        <a:t> http://goo.gl/maps/mbCHk</a:t>
                      </a:r>
                      <a:r>
                        <a:rPr lang="en-US" sz="1800" dirty="0"/>
                        <a:t> </a:t>
                      </a:r>
                      <a:br>
                        <a:rPr lang="en-US" sz="1800" dirty="0"/>
                      </a:br>
                      <a:r>
                        <a:rPr lang="en-US" sz="1800" dirty="0"/>
                        <a:t>For further information call (609) 267-3226</a:t>
                      </a:r>
                      <a:br>
                        <a:rPr lang="en-US" sz="1800" dirty="0"/>
                      </a:br>
                      <a:endParaRPr lang="en-US" sz="1800" dirty="0"/>
                    </a:p>
                  </a:txBody>
                  <a:tcPr marL="0" marR="0" marT="0" marB="0">
                    <a:lnL>
                      <a:noFill/>
                    </a:lnL>
                    <a:lnR>
                      <a:noFill/>
                    </a:lnR>
                    <a:lnT>
                      <a:noFill/>
                    </a:lnT>
                    <a:lnB>
                      <a:noFill/>
                    </a:lnB>
                    <a:solidFill>
                      <a:srgbClr val="CCFFCC"/>
                    </a:solidFill>
                  </a:tcPr>
                </a:tc>
              </a:tr>
            </a:tbl>
          </a:graphicData>
        </a:graphic>
      </p:graphicFrame>
      <p:pic>
        <p:nvPicPr>
          <p:cNvPr id="3073" name="Picture 1" descr="http://www.woolmancentral.com/sitebuilder/images/Plank_picture-160x271.jpg"/>
          <p:cNvPicPr>
            <a:picLocks noChangeAspect="1" noChangeArrowheads="1"/>
          </p:cNvPicPr>
          <p:nvPr/>
        </p:nvPicPr>
        <p:blipFill>
          <a:blip r:embed="rId3" cstate="print"/>
          <a:srcRect/>
          <a:stretch>
            <a:fillRect/>
          </a:stretch>
        </p:blipFill>
        <p:spPr bwMode="auto">
          <a:xfrm>
            <a:off x="990600" y="152400"/>
            <a:ext cx="1524000" cy="2581275"/>
          </a:xfrm>
          <a:prstGeom prst="rect">
            <a:avLst/>
          </a:prstGeom>
          <a:noFill/>
        </p:spPr>
      </p:pic>
      <p:sp>
        <p:nvSpPr>
          <p:cNvPr id="5" name="Rectangle 4"/>
          <p:cNvSpPr/>
          <p:nvPr/>
        </p:nvSpPr>
        <p:spPr>
          <a:xfrm>
            <a:off x="381000" y="2819400"/>
            <a:ext cx="2667000" cy="3539430"/>
          </a:xfrm>
          <a:prstGeom prst="rect">
            <a:avLst/>
          </a:prstGeom>
        </p:spPr>
        <p:txBody>
          <a:bodyPr wrap="square">
            <a:spAutoFit/>
          </a:bodyPr>
          <a:lstStyle/>
          <a:p>
            <a:pPr algn="ctr"/>
            <a:r>
              <a:rPr lang="en-US" dirty="0" smtClean="0"/>
              <a:t>Geoffrey Plank  is a </a:t>
            </a:r>
            <a:br>
              <a:rPr lang="en-US" dirty="0" smtClean="0"/>
            </a:br>
            <a:r>
              <a:rPr lang="en-US" dirty="0" smtClean="0"/>
              <a:t>Professor  of American  Studies </a:t>
            </a:r>
            <a:br>
              <a:rPr lang="en-US" dirty="0" smtClean="0"/>
            </a:br>
            <a:r>
              <a:rPr lang="en-US" dirty="0" smtClean="0"/>
              <a:t>at the </a:t>
            </a:r>
            <a:br>
              <a:rPr lang="en-US" dirty="0" smtClean="0"/>
            </a:br>
            <a:r>
              <a:rPr lang="en-US" dirty="0" smtClean="0"/>
              <a:t>University of East Anglia , England.  </a:t>
            </a:r>
            <a:br>
              <a:rPr lang="en-US" dirty="0" smtClean="0"/>
            </a:br>
            <a:r>
              <a:rPr lang="en-US" dirty="0" smtClean="0"/>
              <a:t/>
            </a:r>
            <a:br>
              <a:rPr lang="en-US" dirty="0" smtClean="0"/>
            </a:br>
            <a:r>
              <a:rPr lang="en-US" sz="1400" dirty="0" smtClean="0"/>
              <a:t>His lecture is based on his recently published book,</a:t>
            </a:r>
            <a:br>
              <a:rPr lang="en-US" sz="1400" dirty="0" smtClean="0"/>
            </a:br>
            <a:r>
              <a:rPr lang="en-US" sz="1400" dirty="0" smtClean="0"/>
              <a:t/>
            </a:r>
            <a:br>
              <a:rPr lang="en-US" sz="1400" dirty="0" smtClean="0"/>
            </a:br>
            <a:r>
              <a:rPr lang="en-US" sz="1400" b="1" dirty="0" smtClean="0"/>
              <a:t>" John </a:t>
            </a:r>
            <a:r>
              <a:rPr lang="en-US" sz="1400" b="1" dirty="0" err="1" smtClean="0"/>
              <a:t>Woolman’s</a:t>
            </a:r>
            <a:r>
              <a:rPr lang="en-US" sz="1400" b="1" dirty="0" smtClean="0"/>
              <a:t> Path to the Peaceable </a:t>
            </a:r>
            <a:br>
              <a:rPr lang="en-US" sz="1400" b="1" dirty="0" smtClean="0"/>
            </a:br>
            <a:r>
              <a:rPr lang="en-US" sz="1400" b="1" dirty="0" smtClean="0"/>
              <a:t>Kingdom: </a:t>
            </a:r>
            <a:br>
              <a:rPr lang="en-US" sz="1400" b="1" dirty="0" smtClean="0"/>
            </a:br>
            <a:r>
              <a:rPr lang="en-US" sz="1400" b="1" dirty="0" smtClean="0"/>
              <a:t>A Quaker in the British Empire."</a:t>
            </a:r>
            <a:endParaRPr lang="en-US" sz="1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21142116">
            <a:off x="1905000" y="4876800"/>
            <a:ext cx="3200400" cy="646331"/>
          </a:xfrm>
          <a:prstGeom prst="rect">
            <a:avLst/>
          </a:prstGeom>
          <a:noFill/>
        </p:spPr>
        <p:txBody>
          <a:bodyPr wrap="square" rtlCol="0">
            <a:spAutoFit/>
          </a:bodyPr>
          <a:lstStyle/>
          <a:p>
            <a:pPr algn="ctr"/>
            <a:r>
              <a:rPr lang="en-US" b="1" dirty="0" smtClean="0"/>
              <a:t>Revolutionary War Marker in Mansfield Township</a:t>
            </a:r>
            <a:endParaRPr lang="en-US" b="1" dirty="0"/>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1149138">
            <a:off x="682823" y="846958"/>
            <a:ext cx="5043744" cy="37817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24600" y="4942295"/>
            <a:ext cx="2667000" cy="171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Wave 4"/>
          <p:cNvSpPr/>
          <p:nvPr/>
        </p:nvSpPr>
        <p:spPr>
          <a:xfrm>
            <a:off x="5105400" y="3581400"/>
            <a:ext cx="762000" cy="381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lumMod val="85000"/>
                  </a:schemeClr>
                </a:solidFill>
              </a:rPr>
              <a:t>40 </a:t>
            </a:r>
            <a:r>
              <a:rPr lang="en-US" sz="1000" b="1" dirty="0" err="1" smtClean="0">
                <a:solidFill>
                  <a:schemeClr val="bg1">
                    <a:lumMod val="85000"/>
                  </a:schemeClr>
                </a:solidFill>
              </a:rPr>
              <a:t>wds</a:t>
            </a:r>
            <a:r>
              <a:rPr lang="en-US" dirty="0" smtClean="0"/>
              <a:t>.</a:t>
            </a:r>
            <a:endParaRPr lang="en-US" dirty="0"/>
          </a:p>
        </p:txBody>
      </p:sp>
    </p:spTree>
    <p:extLst>
      <p:ext uri="{BB962C8B-B14F-4D97-AF65-F5344CB8AC3E}">
        <p14:creationId xmlns="" xmlns:p14="http://schemas.microsoft.com/office/powerpoint/2010/main" val="31577314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untyBell"/>
          <p:cNvPicPr>
            <a:picLocks noChangeAspect="1" noChangeArrowheads="1"/>
          </p:cNvPicPr>
          <p:nvPr/>
        </p:nvPicPr>
        <p:blipFill>
          <a:blip r:embed="rId2" cstate="print"/>
          <a:srcRect/>
          <a:stretch>
            <a:fillRect/>
          </a:stretch>
        </p:blipFill>
        <p:spPr bwMode="auto">
          <a:xfrm>
            <a:off x="1676400" y="457200"/>
            <a:ext cx="5562600" cy="1118407"/>
          </a:xfrm>
          <a:prstGeom prst="rect">
            <a:avLst/>
          </a:prstGeom>
          <a:noFill/>
        </p:spPr>
      </p:pic>
      <p:sp>
        <p:nvSpPr>
          <p:cNvPr id="3" name="TextBox 2"/>
          <p:cNvSpPr txBox="1"/>
          <p:nvPr/>
        </p:nvSpPr>
        <p:spPr>
          <a:xfrm>
            <a:off x="990600" y="2209800"/>
            <a:ext cx="7239000" cy="584775"/>
          </a:xfrm>
          <a:prstGeom prst="rect">
            <a:avLst/>
          </a:prstGeom>
          <a:noFill/>
        </p:spPr>
        <p:txBody>
          <a:bodyPr wrap="square" rtlCol="0">
            <a:spAutoFit/>
          </a:bodyPr>
          <a:lstStyle/>
          <a:p>
            <a:r>
              <a:rPr lang="en-US" sz="3200" dirty="0" smtClean="0"/>
              <a:t>Latest Edition now on line – Just posted!</a:t>
            </a:r>
            <a:endParaRPr lang="en-US" sz="3200" dirty="0"/>
          </a:p>
        </p:txBody>
      </p:sp>
      <p:sp>
        <p:nvSpPr>
          <p:cNvPr id="5" name="Rectangle 4"/>
          <p:cNvSpPr/>
          <p:nvPr/>
        </p:nvSpPr>
        <p:spPr>
          <a:xfrm>
            <a:off x="609600" y="4800600"/>
            <a:ext cx="7772400" cy="400110"/>
          </a:xfrm>
          <a:prstGeom prst="rect">
            <a:avLst/>
          </a:prstGeom>
        </p:spPr>
        <p:txBody>
          <a:bodyPr wrap="square">
            <a:spAutoFit/>
          </a:bodyPr>
          <a:lstStyle/>
          <a:p>
            <a:r>
              <a:rPr lang="en-US" sz="2000" dirty="0" smtClean="0">
                <a:solidFill>
                  <a:schemeClr val="accent3">
                    <a:lumMod val="50000"/>
                  </a:schemeClr>
                </a:solidFill>
              </a:rPr>
              <a:t>http://co.burlington.nj.us/upload/Parks/Images/CountyBellCurrent.pdf</a:t>
            </a:r>
            <a:endParaRPr lang="en-US" sz="2000" dirty="0">
              <a:solidFill>
                <a:schemeClr val="accent3">
                  <a:lumMod val="50000"/>
                </a:schemeClr>
              </a:solidFill>
            </a:endParaRPr>
          </a:p>
        </p:txBody>
      </p:sp>
      <p:sp>
        <p:nvSpPr>
          <p:cNvPr id="6" name="TextBox 5"/>
          <p:cNvSpPr txBox="1"/>
          <p:nvPr/>
        </p:nvSpPr>
        <p:spPr>
          <a:xfrm>
            <a:off x="381000" y="3657600"/>
            <a:ext cx="8382000" cy="707886"/>
          </a:xfrm>
          <a:prstGeom prst="rect">
            <a:avLst/>
          </a:prstGeom>
          <a:noFill/>
        </p:spPr>
        <p:txBody>
          <a:bodyPr wrap="square" rtlCol="0">
            <a:spAutoFit/>
          </a:bodyPr>
          <a:lstStyle/>
          <a:p>
            <a:r>
              <a:rPr lang="en-US" sz="4000" dirty="0" smtClean="0">
                <a:solidFill>
                  <a:srgbClr val="C00000"/>
                </a:solidFill>
              </a:rPr>
              <a:t>September, October, November - 2012</a:t>
            </a:r>
            <a:endParaRPr lang="en-US" sz="4000" dirty="0">
              <a:solidFill>
                <a:srgbClr val="C0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229600" cy="1631216"/>
          </a:xfrm>
          <a:prstGeom prst="rect">
            <a:avLst/>
          </a:prstGeom>
          <a:solidFill>
            <a:srgbClr val="FFFF00"/>
          </a:solidFill>
        </p:spPr>
        <p:txBody>
          <a:bodyPr wrap="square" rtlCol="0">
            <a:spAutoFit/>
          </a:bodyPr>
          <a:lstStyle/>
          <a:p>
            <a:pPr algn="ctr"/>
            <a:r>
              <a:rPr lang="en-US" sz="2800" b="1" dirty="0" smtClean="0">
                <a:solidFill>
                  <a:srgbClr val="C00000"/>
                </a:solidFill>
              </a:rPr>
              <a:t>NEXT ROUNDTABLE MEETING</a:t>
            </a:r>
          </a:p>
          <a:p>
            <a:pPr algn="ctr"/>
            <a:endParaRPr lang="en-US" sz="800" b="1" dirty="0" smtClean="0">
              <a:solidFill>
                <a:srgbClr val="C00000"/>
              </a:solidFill>
            </a:endParaRPr>
          </a:p>
          <a:p>
            <a:pPr algn="ctr"/>
            <a:r>
              <a:rPr lang="en-US" sz="2800" b="1" dirty="0" smtClean="0">
                <a:solidFill>
                  <a:srgbClr val="C00000"/>
                </a:solidFill>
              </a:rPr>
              <a:t>HISTORIC BORDENTOWN</a:t>
            </a:r>
          </a:p>
          <a:p>
            <a:pPr algn="ctr"/>
            <a:endParaRPr lang="en-US" sz="800" b="1" dirty="0" smtClean="0">
              <a:solidFill>
                <a:srgbClr val="C00000"/>
              </a:solidFill>
            </a:endParaRPr>
          </a:p>
          <a:p>
            <a:pPr algn="ctr"/>
            <a:r>
              <a:rPr lang="en-US" sz="2800" b="1" dirty="0" smtClean="0">
                <a:solidFill>
                  <a:srgbClr val="C00000"/>
                </a:solidFill>
              </a:rPr>
              <a:t>SATURDAY, NOVEMBER 17, 2010</a:t>
            </a:r>
            <a:endParaRPr lang="en-US" sz="2800" b="1" dirty="0">
              <a:solidFill>
                <a:srgbClr val="C00000"/>
              </a:solidFill>
            </a:endParaRPr>
          </a:p>
        </p:txBody>
      </p:sp>
      <p:pic>
        <p:nvPicPr>
          <p:cNvPr id="84994" name="Picture 2" descr="http://bordentownlibraryhistoricalarchives.com/assets/images/Postcards/B_townLib.Postcard450.jpg"/>
          <p:cNvPicPr>
            <a:picLocks noChangeAspect="1" noChangeArrowheads="1"/>
          </p:cNvPicPr>
          <p:nvPr/>
        </p:nvPicPr>
        <p:blipFill>
          <a:blip r:embed="rId2" cstate="print"/>
          <a:srcRect/>
          <a:stretch>
            <a:fillRect/>
          </a:stretch>
        </p:blipFill>
        <p:spPr bwMode="auto">
          <a:xfrm>
            <a:off x="1295400" y="2133600"/>
            <a:ext cx="6530370" cy="417876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dsPines1.jpg"/>
          <p:cNvPicPr>
            <a:picLocks noChangeAspect="1"/>
          </p:cNvPicPr>
          <p:nvPr/>
        </p:nvPicPr>
        <p:blipFill>
          <a:blip r:embed="rId2" cstate="print"/>
          <a:stretch>
            <a:fillRect/>
          </a:stretch>
        </p:blipFill>
        <p:spPr>
          <a:xfrm>
            <a:off x="152399" y="152400"/>
            <a:ext cx="4069513" cy="5257800"/>
          </a:xfrm>
          <a:prstGeom prst="rect">
            <a:avLst/>
          </a:prstGeom>
        </p:spPr>
      </p:pic>
      <p:pic>
        <p:nvPicPr>
          <p:cNvPr id="3" name="Picture 2" descr="KidsPines2.jpg"/>
          <p:cNvPicPr>
            <a:picLocks noChangeAspect="1"/>
          </p:cNvPicPr>
          <p:nvPr/>
        </p:nvPicPr>
        <p:blipFill>
          <a:blip r:embed="rId3" cstate="print"/>
          <a:stretch>
            <a:fillRect/>
          </a:stretch>
        </p:blipFill>
        <p:spPr>
          <a:xfrm>
            <a:off x="4343400" y="762000"/>
            <a:ext cx="4608118" cy="5943600"/>
          </a:xfrm>
          <a:prstGeom prst="rect">
            <a:avLst/>
          </a:prstGeom>
        </p:spPr>
      </p:pic>
      <p:sp>
        <p:nvSpPr>
          <p:cNvPr id="4" name="TextBox 3"/>
          <p:cNvSpPr txBox="1"/>
          <p:nvPr/>
        </p:nvSpPr>
        <p:spPr>
          <a:xfrm>
            <a:off x="5181600" y="152400"/>
            <a:ext cx="3200400" cy="523220"/>
          </a:xfrm>
          <a:prstGeom prst="rect">
            <a:avLst/>
          </a:prstGeom>
          <a:noFill/>
        </p:spPr>
        <p:txBody>
          <a:bodyPr wrap="square" rtlCol="0">
            <a:spAutoFit/>
          </a:bodyPr>
          <a:lstStyle/>
          <a:p>
            <a:r>
              <a:rPr lang="en-US" sz="2800" dirty="0" smtClean="0"/>
              <a:t>November  4, 2012</a:t>
            </a:r>
            <a:endParaRPr lang="en-US" sz="2800" dirty="0"/>
          </a:p>
        </p:txBody>
      </p:sp>
      <p:sp>
        <p:nvSpPr>
          <p:cNvPr id="5" name="TextBox 4"/>
          <p:cNvSpPr txBox="1"/>
          <p:nvPr/>
        </p:nvSpPr>
        <p:spPr>
          <a:xfrm>
            <a:off x="228600" y="5715000"/>
            <a:ext cx="3810000" cy="584775"/>
          </a:xfrm>
          <a:prstGeom prst="rect">
            <a:avLst/>
          </a:prstGeom>
          <a:noFill/>
        </p:spPr>
        <p:txBody>
          <a:bodyPr wrap="square" rtlCol="0">
            <a:spAutoFit/>
          </a:bodyPr>
          <a:lstStyle/>
          <a:p>
            <a:r>
              <a:rPr lang="en-US" sz="3200" dirty="0" smtClean="0"/>
              <a:t>Historic </a:t>
            </a:r>
            <a:r>
              <a:rPr lang="en-US" sz="3200" dirty="0" err="1" smtClean="0"/>
              <a:t>Batsto</a:t>
            </a:r>
            <a:r>
              <a:rPr lang="en-US" sz="3200" dirty="0" smtClean="0"/>
              <a:t> Village</a:t>
            </a:r>
            <a:endParaRPr 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1703</TotalTime>
  <Words>2298</Words>
  <Application>Microsoft Office PowerPoint</Application>
  <PresentationFormat>On-screen Show (4:3)</PresentationFormat>
  <Paragraphs>429</Paragraphs>
  <Slides>82</Slides>
  <Notes>1</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Bridge to our Past</vt:lpstr>
      <vt:lpstr>Slide 16</vt:lpstr>
      <vt:lpstr>Slide 17</vt:lpstr>
      <vt:lpstr>Slide 18</vt:lpstr>
      <vt:lpstr>Slide 19</vt:lpstr>
      <vt:lpstr>Slide 20</vt:lpstr>
      <vt:lpstr>Slide 21</vt:lpstr>
      <vt:lpstr>Slide 22</vt:lpstr>
      <vt:lpstr>Wayfinding Signs  and  Historical Markers</vt:lpstr>
      <vt:lpstr>MEDFORD</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Wayfinding Signs  and  Historical Markers</dc:title>
  <dc:creator>joseph</dc:creator>
  <cp:lastModifiedBy>joseph</cp:lastModifiedBy>
  <cp:revision>54</cp:revision>
  <dcterms:created xsi:type="dcterms:W3CDTF">2012-09-03T00:54:59Z</dcterms:created>
  <dcterms:modified xsi:type="dcterms:W3CDTF">2012-09-19T04:35:31Z</dcterms:modified>
</cp:coreProperties>
</file>